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92" r:id="rId15"/>
    <p:sldId id="293" r:id="rId16"/>
    <p:sldId id="294" r:id="rId17"/>
    <p:sldId id="268" r:id="rId18"/>
    <p:sldId id="289" r:id="rId19"/>
    <p:sldId id="280" r:id="rId20"/>
    <p:sldId id="286" r:id="rId21"/>
    <p:sldId id="278" r:id="rId22"/>
    <p:sldId id="287" r:id="rId23"/>
    <p:sldId id="282" r:id="rId24"/>
    <p:sldId id="285" r:id="rId25"/>
    <p:sldId id="284" r:id="rId26"/>
    <p:sldId id="271" r:id="rId27"/>
    <p:sldId id="272" r:id="rId28"/>
    <p:sldId id="281" r:id="rId29"/>
    <p:sldId id="273" r:id="rId30"/>
    <p:sldId id="274" r:id="rId31"/>
    <p:sldId id="275" r:id="rId32"/>
    <p:sldId id="27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196E3-98A8-4790-BA10-4E69BC928AC0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E6C2-DB60-4107-8F79-92AAB0FD4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Rolandfealty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Evacuation from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Early 1600’s (17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Century)</a:t>
            </a:r>
          </a:p>
          <a:p>
            <a:r>
              <a:rPr lang="en-US" sz="3600" b="1" dirty="0" smtClean="0"/>
              <a:t>Identify and explain the political, social, economic, sanitary, moral and Religious conditions which existed in 1600’s England, that persuaded many people to immigrate to America?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Problems..continued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Capitalism?</a:t>
            </a:r>
          </a:p>
          <a:p>
            <a:r>
              <a:rPr lang="en-US" dirty="0" smtClean="0"/>
              <a:t>A more inclusive economic system which is based on:</a:t>
            </a:r>
          </a:p>
          <a:p>
            <a:pPr lvl="1"/>
            <a:r>
              <a:rPr lang="en-US" dirty="0" smtClean="0"/>
              <a:t> land ownership</a:t>
            </a:r>
          </a:p>
          <a:p>
            <a:pPr lvl="1"/>
            <a:r>
              <a:rPr lang="en-US" dirty="0" smtClean="0"/>
              <a:t>Production of products</a:t>
            </a:r>
          </a:p>
          <a:p>
            <a:pPr lvl="1"/>
            <a:r>
              <a:rPr lang="en-US" dirty="0" smtClean="0"/>
              <a:t>Buying and selling labor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The transition from Feudalism to Capitalism led to remarkable change!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Demographic Movement</a:t>
            </a:r>
          </a:p>
          <a:p>
            <a:r>
              <a:rPr lang="en-US" sz="4000" dirty="0" smtClean="0"/>
              <a:t>Urbanization</a:t>
            </a:r>
          </a:p>
          <a:p>
            <a:r>
              <a:rPr lang="en-US" sz="4000" dirty="0" smtClean="0"/>
              <a:t>Break down in social structure &amp; relationships……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did people leave?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Population Explosion</a:t>
            </a:r>
          </a:p>
          <a:p>
            <a:pPr lvl="1"/>
            <a:r>
              <a:rPr lang="en-US" dirty="0" smtClean="0"/>
              <a:t>Columbian Exchange (p. 15)</a:t>
            </a:r>
          </a:p>
          <a:p>
            <a:pPr lvl="1"/>
            <a:r>
              <a:rPr lang="en-US" dirty="0" smtClean="0"/>
              <a:t>Potato…Corn…..</a:t>
            </a:r>
          </a:p>
          <a:p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Still, the diet is primarily Bread and Cheese</a:t>
            </a:r>
          </a:p>
          <a:p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Rickets, diphtheria, typhoid, TB, small pox and…………..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2.gstatic.com/images?q=tbn:ANd9GcR_Tf9oJi1M_Bn3t7q-gUzhhyWhwW_Hmip9j3w6LeaJ8cod7Y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6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639"/>
            <a:ext cx="3505200" cy="17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04" y="533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005"/>
            <a:ext cx="1790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image.slidesharecdn.com/thecolumbianexchange-140930220853-phpapp01/95/the-columbian-exchange-5-638.jpg?cb=1412115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" y="226558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94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wout.com/cutout/7/cj/ux/5az_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524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483870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28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9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Sanitation</a:t>
            </a:r>
          </a:p>
          <a:p>
            <a:r>
              <a:rPr lang="en-US" dirty="0" smtClean="0"/>
              <a:t>Superstition</a:t>
            </a:r>
          </a:p>
          <a:p>
            <a:endParaRPr lang="en-US" dirty="0"/>
          </a:p>
        </p:txBody>
      </p:sp>
      <p:sp>
        <p:nvSpPr>
          <p:cNvPr id="1026" name="AutoShape 2" descr="data:image/jpeg;base64,/9j/4AAQSkZJRgABAQAAAQABAAD/2wCEAAkGBxQTEhUUExQWFhUXGR4aGBgYGR8fIRscIB8dGBweIRwfHygiHCIlGxkfJDEiJikrLjAuHR8zODMtNygtLisBCgoKDg0OGhAQFywcHBwsLCwsLCwsLCwsLCwsLCwsLCwsLCwsLCwsLCwsLCwsNywsLCs3LDcsLCw3LDcsNyw3LP/AABEIAMIBAwMBIgACEQEDEQH/xAAcAAACAgMBAQAAAAAAAAAAAAAFBgQHAAIDAQj/xABEEAACAQIEBAQDBgQEBQMEAwABAhEDIQAEEjEFIkFRBhNhcTKBkQcjQqGxwRRS0fAkYnLhFTOCwvFDkrJEc6LSJTQ1/8QAFgEBAQEAAAAAAAAAAAAAAAAAAAEC/8QAHBEBAQEAAwEBAQAAAAAAAAAAAAERITFBEgJR/9oADAMBAAIRAxEAPwA/4Oz3k5hQtOGqaFaZmGIBtNoMfQ40+2vOsHylJXK3apY9ZVR9AW+uAnhnjfl5lRVqOUptLKzE6SD0ncg9sM32mcEo1K1KvUuCmnSTHc6jcWhr3G2N2cpEPwwW8ylmKcaJEi+zKS3p3An1wwfakgOXoTf79QPmj4SsjkUUCmtSsFQA8rEQGOqDHLHvhr+0of4DL6meRVpnUp0tIptcdr3wpCdRQ1JOqRNoa/e3X+4wUyGYq0qggk3HS/aYG4wl5SvBdmclpMsTMsWF2HUb7Dc46ZiuRUU6iNiCswbx8riIOLqLJ4b4lWnXrUnQKgYjUABfqSB3N5gYIcDzw0swM87THXmPbFc8R8oVaxqVAGcz8LkwwB/mjf0wS8OZynTpsA1QxLBdBlibdY64ob+FUy9KnVExU1NHZTEfmD9cGnpvoIBYStxGwI2wkcNzZ001aolMgBdJYAGBHzJ3wT8xbk5gEkbalg/3GAZcqpAZYk2O399sK/jPiChqYM6lJ1AKxka1YFbc23t642z/ABMeXU01xJFiWWx6R0nA/M5iswCuRqpjSVCLaCV+f9MAbQLmRymeaD6coMR0tF47YMZc6aTLEt8Im0iYP6fpiuqHFhlV0PXWnpmRpAME2k9Rcwem2Jg8W5dIJzTsImFLH5QIAxBYWSVgYsLDr+WFD7R6JmkwvYgR9f0wFH2gZaTFWuZgizfT4sd8v4myudCqxcEajzAnaREmemKFwUnLvqSEVFIPQsSZjvaPpgpw0NoBvIdovvYxI9gBiXm/4VWKfezEgheUf3P9xjWnWNMDQdQnqOtx+np0wDLlV1ZbMHY1aLtczdlMwcVLw1C5N5jtNvWx/TFrZDOucgCLk0Cdh1WI+uKd4BmmOlSu9Tc+ukGPT+uILA4dRgUgiNpLnVYzam/VjhV8a8XqZavl6lPUpps9WQYJlyp69VBHtIwVqeMmXNZeii/4ejIYgXZzyyTEgCY+uBPjur51dOWPwjTc6SAx5Y7knfbCi1uD8PGtiI0mpr+TKD7SZ+e+J9Pi2mxYhg0FFAJNoHMbC4+mPcgoFFCNRby06blUAnfAM5n7+pIvr29Z6/XAOHB96hiNTB/qqj9sVn9rvNmwkf8A04O8TzOI+vbFlcCrhkJAggwfpbFTfbRXC5lTEscsIv8A5qgtb88ZvarrTbHNGGth1AFvrjek0qD6Yj5Z5qVO40/S/wC84yqUcAUzKGrUVypVggMnr3+p+UYP4H5zhFOpUWowMraOh9/bFgXsp4HoMzPW81uY6QXKjTNjyw23c9MFMvwbJ5eGTL0lP8xCz3+JjO2I+fzsVatLSWkrA23UAgH2/XFceMq9UmuaMLTyoCkwQJbTSbT0J1VJ62G0wMXNTVzEkbAfWP2xmEzw74tRstSL6i2mJKmSASFYyAZKgH54zD5NVVlskqyyly7XqFiLtedMX0xG8mZxZ32mn7vKj+bzQfnQcfqRhf4dwVS1IQTTcw52DQYAYA3m2Dv2uclPLtYBWYX9QLD5A/TCpHTwxwel5zAKpFSje3+TL/8A7nEzx9k/PyFNdWmWUz25G6SOhwE+y/PtVqrqILeSxt/LNOmJHRgad/fDH4zy+vJIIJ5lspF7EASQQN+2HqqGzuR8vm16wDF9jeNt8EOAZ50qqFYsoM+UTKncsCPYkjrbDlW8H+YR5U0wdw2kiekWXvgdxP7OKlNGrmrQVUGonVpIgXkgNJ9LzioMv4fRirjM1NRAQgckkMtI9CogmDBN9ItiTT8EUgjmrmaiujtqcPAhYIAVheQRJmxwn0uKItBfNeqGOgIQfiENStAlRoYgk9D3w1+BvEj5hjROWYhCn36rPLCSrchMMoHrG/fChR4xRanWq0hTp6A8A1HILLaGCM3LqW+x/PAx66B9A07yIi1p3gbdsOnFuGZO1OqajCkRSp1dAVmVVYEMwYa9Hl6dUC0CDvgov2fZUqILNMAMqgqZAIuX6yMBXmbdVXUAbEn/AFbR79cP2f8A+fVIv94//wA2wSq/Z9R8tnqu1dgp8tGIRQQDpEIQCQdiSYwA4pRdXLvrVnYsZdYGo6rckb+uLKFbx6s11tJ8kT6nU5+eFvy2M2PY27+uHheIJRqo1dwKLGKjfEyrBiAo7x9cNq8V4QqyKj1SB+EPPyFhiUU7QyrgXU7bwY/TBzgb+U6aQRPxAiJ3v6WJw5hKmaVny9BMvlxM1q7mI73t8gDF7jASvlCXNPLs+Zdh8QQgSLllXcLYc7G8mLYAlmlIYWmbzPSLY5nOIXakxAqONVMXNxcX6TfGodSVNQiQOZLj39Sbfrhd4vxJaeaR4XlACdhdrxFwIg9pxoMP/GGTL0ObQoVwR0eDLD30lgMROH5DI+Ss1HWsoYiKbWJYspIL7gQNoiLGMA1phhAL1FVi0BzCg9BaPn63jBCpXKCkTSrBWHIxLLqHaHnaOhI2xAFRNLywZmLNIpiWJMwAPcr9Mb0OLjM5hKDZZKVT8dZ1dmQosSyrBtEaRbaZx41ZvOZwjjnFxaBsbm1u+C3h/gVQ5lqlwWJIKS24gzpI1SI3PfExYeOF8bZaSUaDF6vwIao3uLzFxHS1saZl4q1NXSoxidzJ6++O3DuG0adZEau/mkqfKFHTMkRJM2ne+OefVmaoyoX5y0CO8TeBuRjSGzwefun/ANXX2GK4+2RIzlFunkgfSq/7HDn4O8R5c6k8xQWJKKT8Ubx6+mE/7Sw9fM0mVGZERQ5AkD7zUQY6hcZvYuOiZUE9cRaMefU/0J+r/wBBiXSiBFxFjiLRVvPqH8JVAPcF5/UYw0mYzGYzALfHXh3YfhAAi5D7gwLgBcJ3i5kFVoASnU5yIjW8h5ZgJADKLmRAUYaOJ5CsMw7hKzqx5TTqAQIUGQW2s34TeMcGRhAdK5C7GoA4i/p3jvYnGpWa48H8Mq9FHd7vLR21EsB8XQGPljMEqfEUI/5jD08idrDZSNsZi6E/w/n2qPRpwuljJPWdZPyB0i3rhy8dcC/i6VNPM0aamomCZ5SIsR1IPyxX2WJR6TCotPmSwiInbqdp+hxbOZqA0w0SJkfscP0KH8OcS/hK6VCagBqMtWGtAIgLAm0TBmYAxa3HOM66NE5UiqmYGldJjlIPNeIuIvsTireLUQK1ZAdLU6tQ/wD5kmI3I5T7H0wY4HxbLoZrBzTeSoVoCMfittpY8wPSSDhAfp8KzAH/APWomNy1W/1FUYFcXy5Uqr0UQEliorC6gTBLMR8V+5jBdMrlDzac1ETEU2+lsKXirKL5h/hzUQGmzc4EyBfbpdfocAvFWbWnQTFPTzAj4TPWdRFj09sO/gPj1alSFPy10p5kUxUUM7FtROo2DAyokwQBhQzfFMxm1pfAoTTT0ooXmiF6kjqRBHtIwO4P5lUoilNFMlZiCSTABO7QRafXDgMfGa76fLrasuwJKearaQ2otEqJM9wOvWcM3A/E6LSShWVaqINJGmTETTMntBE+3bG2c8RVqYp0s5QFXL1EZabwCSQFF9xM9LHbtjs/AxT0V8nVp0abwGY2KzdVJgkyDIHfFAjM5XK1ddZKVaqgM1EUrqQmSWuragd5BsdxfA0Nk4P+FzJPTTpNvXkmcOPDPMFdJzVKrLaTpZiZkaTGkDlImJ6kdcCeJ08z5lQjigpguxRDUqAhZIAgCBG2AU83TTURRoZqImG+Kfkm3y+eJXBc5Spj/wDz2r1F/wAzEMehamFIMe2JuVpV1HNxhQx+IirUN/WY2x4OCIp1Hi1JSbyNW/uCDfATeF5HP8TqxmtdKmmymmURenKhjUYFiZ67YYjnEyw/g+GL5tZ511bEzsb7EjueVfU2wr1skpUhuNqw6LNXt217EYOZbjGWyNI08mxr1nsDpt/luRcTsinqZxOxF4v4cpZVD5rtVzVYwulth0MESbyJJv0GFTP8M0SldGBM6AWIPQE9Y2iCOmHvIZU5NGzmd58xUY+WjsNQBvEaSAd/QCBgJ54DDNViFJOt20kimmwhVjnYwqxf4yIKzhBz8O8GdXDtllDKPu1OkEubKTJDBRdoNzEYWPG1WqjvTIsp1MzTeTdizWJMjbYbbYleJWVneqjMJprWS0H7yHAttyk9d74XeH0amaqrTq1WNMAyajkwAYtPU+2FaMfBPMrIlwJWdbFYMWkF7E4Z8hwdag0GpSOaIlHVahQf9QqKv/UqwLwTgfRq0aRSdB0LpU6J7DcKDMDqcaUuIqXZ6KKTMTSpvTm5uXDCPz9saQ38KpVMs9OrWanodtKlQsliGjzG+JriAZjmGAXibi1bLpTrUk1t56fd7azDwJ3AM7XxHzPBcznFpvXzNKmFPKi030gdACpGwBE7+uJGY8FEooauWQ7JNXVK3lfvGM33Eb4zEVrxjxE7CkuhqZSfiB1PNzIPxQTAEGBGLA4bq/gkas6mq5qF6jtYNDaKYEgcqECLKGcxJ2k+OM9qywyteigakyik3mKxTTCnUSSVlJ33+Vgef8QUqWSUZZlXUdAYQXYrJqHSw+FzUBOiOZWUE2wXte2U/wCWn+kfpjimcp+ZoBGuASOoB2J9/wCuN+GqRRpg7hFn6DEQZEDNNVn40VQO2kk/92MKKYzGYzALvH+IvSqppYj7usYtBKgabEdCR+eBR8U1wCeUkHZkM32HK1zjfxg586mpCkaX37ErsOt4/u2AFKQZQCN7Hbp+1sVDfT8UpAkqDFxzf0P64zC2uWBvJ/8AcP6Y9w4TQTgFHSyPoAVHsCCxkNAED/N0nBXifirOBKgCKFXZxSYCJEkFjHL1EfXC9laDhYFXQpqrUJ/EJdXs/S5nVFsMeV4qKaPTomoWqLURarMGWk6gxq6kXADAdMbCRmeE5ms5qHmao+rVB5iYUHaBaPfEjP8AhTMh0RVps7XK+W6t63Eh+8jDfwvN5ouxZTWAHNTVvMAIgqUaAxFyPkQdxgpwnMCk5U1UqEOU/lKXkqAQSu+xPzxAB8O8MzuWIR83TpKkgr5jt8gpTSBttOCnGOHGuJq5ukQJ0n+UkQbBRI23wz5as5YhHo6BspnUPc6v2xD43UZEZl/h3aDy6ZJ+ck/lgKY4fkWNJ2QAmkSKhJA8xSQoAHcM+ofMWBxJTKEZjWqglgGDrZZK7AD4QoBUA9Y3xw4U7J5oJpjlVlaeaRp1ADuQyj2GNODcVahmKhq02ehUdkUGwCBg0mxEi2oW3OKLGy/EMtm0XJVSadVGmm8CCSJEEiAeeCpHTGtTIVMsoyzKaq1aZEruSrLUEDo4DNHeBgVxrwQzBnoVpUFWKAag+kANpeZuRt3xA8LcTZ/Lp1sw8UmFcVG5jCsabqOpBBp26AE4gK5epkGhjTrgg201TuD02Mzj3iGcyTOzPQquxMs1Srp/b6AWw5ZOh987JVIpVRrSApHNcxYzMlvZh2xvm8lWKkfxAj/NRRrG3fviwVk/EOHQP8OzC++YN/fSsnHKpXyb3TJgdh57t/22P5YsleGukxXpSPi/w4/czjypwjMVJ0500p30UqfbsVnAIdOvlV0j+AU9NRNQmffBnh9ZqY1UOGjWI08tRvUG+229sGM5wfNpCnixGxCtSpye3UdcTF4FniB//JVD3ijTv7dsS0wu8K4dms7mWrZ2mQlIHkKldX8tNQenUm8/pXPijjr1ZVkakpqGoUAtAX7sKYuBqY+7+2LqqeH64Uls9mGi9oW25BjfaLRvipPH2Z11FpOR927rBvchNZj/AF6j9B0xIpf8R56awUatKijTsNwlNaR3i2sH64e/DfhFfMzCmmwXVpQyTYX6A2uB8jira9C5TUSu0knob+9wcMvhrhWc/h6T+cyUcxV0gB7mpTLhbG4khoIsSBPTF0qwM14foizALA6QZI91n6RjMj4Y3KKukkKSTcSJ/bv1wW4NwGqaQFerpeTBKShE23azd74lZClWppqmh5WswSxXXJjUBB/l2nFREpcDzNArpemBNxO4+kTiHnOGZv8AiNZrBEcLTIpudaqSOcAARvcyIEnpGGSrl670i9NaJJWUUuwEkAgE6JuYGBXHs49GmmXy/LVqgLUqxcsbfEP8xPaItiauEvj3hDOVXRChFKqzMatTnZFEvzKW1KQi2/zGOuAvhTg65rO0/MGjK0DUFG66m8ss6gsAAZckkjciMWHxPitfL18xQ0tmWdPwASFKogJUkASZBM23htsVbT449EI6wXQwFInYSZX1kjEH0xQMqp7gY16i3f8Av8sDfCGeNfI5aqylS9JGIPqBiR4frF8tQdjLNTViT1JUE4yohjMZjMAj+PK+mvRMTyMD7Ej19MB8iG1CdS6tNywgDf2OJn2g1IzdGbg0/wDuP9/I42pZwcoWJj5RHrjUZqTRrKBDBZk7+pkdR0xmJGXq0tI1aZ629cZi6K1rI6KSzlqjAFVgidtNhZRubzO+HTgvDBmKSkUnpksSWRxYhQpkkAmT0Ez1jbHfKqOSmtPUgUaAUDhFGwln1fK/vgnl+HCT5lovCCB+n5bYo94XwQiTcaSYYGCPSxIPvjn/AMOoZhtJNStDBtRradLDUoMqQT1HXbAjxrmky1KkqKyrUZpjrtv1G+39MDOAV8xWdRSpMim3mOAFnfci5MdAfbEDy/B3Yk8tM7EqxaR8/wBScdKnBAEILsSQbn27f74B0eLtTqslSqwgC2q82BEmzaTaRv8APExeKo5tWefWP0xZoqTLZV1dYCyhDtqi66NJFwZGqmDHocE/CtJ8xXfLZplKGnVkbESpBERvqIPywZ+1PTRSjWpgE1pFWdnFMB1n+UiWuve84r7g053NGnRVlimzaC8kEFSxBjowECBbfDQ8ZHxBmOFqMvV50jUs7hTEwwuDIaxm4Nhgk/hjK60zFEjy1JV6anVIOokWNiV9bEY88OnL8VoDUEWsJ1BQAag0qCw7x2MiTgBxj+IyPEKjoNaMiEahAYqlPWSoPxcrbGJb1xA5+GM3WpUxlayFkpuQlZGmUk6SB1I6r0U+lzGcrVAdAkyAdSiQwvBBAMf7YCcC8SUqtE1XASjr0PDRoqDSEKkweZSsj0Pa46j/ABVDNNSqU/4ygW10I0qyo3VGYgSLhl2JE2nANlNCrAyZIvJ/Y79sSsu0cwI/QN7djhK414ZqPmjU/iiquASA7eYiRBUKoZTfrqCycSMpnhTallT5y1Gm71aVSFH82gQCwBgb2J6YocKqUnYMyoG/C5AlT0NxbHZaNU/DXY/9K/rGI6VEUQVLew/3xFpcSUEgCoSTvBUL7tIHp3/XDATzNXy1l6hOkFjOkWUajYDsMfPHjc/4uu8fFVZxBkFWh1PzQg++Lt41U1UaygczU2RDqkyyld57tinPEvCmpUTrLahUWHIgMNJHLNyo0gAmJjtGJgSEYlyoBB1EjfvMR+eHjwpmcz5LZfUPKpv5i6QGameYNYX0SxMiQCTO+IXg7JFKr5moJBV6dAbzVdQmoeylo9vTFieEPDFPyqtamSuYFVxTdUYhADAVgtyrdYIMRBGJi62y3iLOBI1UaysulpkFu5kGJjrGPcx4koVahFei9Kn+FFaxcae3KwMvMi4i1ziTxatQQ/49Gy1WQNdInRUHVgSIJ67auhvEws14fYUvMD0alMklQ9QcyfhOrSF1ReDGKhqyXiN6lNqrhAiGAtwSZBDE7Wj4B9dsLHiDjKCqopEMzBETXbmAJBJ6BQJO5gdTgRlw9R/KRGYgT92Vqx/7XgW7kY2HATTzNP7vVmNJKIxBYM0Aagp0IAJaASYgkmwF4gMZDMPmOO16lNNVGjQC1XOrT5gBK6YsTzbEbCe2EXxQVqVcvTSJSlqaLiZi5GLC49xb/hFHy0oNWZgHdlYjnaVLMADqJYWHYAdMVGmXrtXFVcvUGoxpYQAIuQWF+/yxkfSXhIzkcr/9in/8Bjyvmf4VKVJVkBdIkxZYH745+CT/AIDK/wD2l/SB+WNfEq3p2n4rfQ/tjLQzRqahOOmIHC/hEbbfMftifhRW32jAnN0uwpgm/wDmeP0xCylcGoP8qx9JP7jfBT7QMv8A4lHAJPlAekBmP/dgHkqBao9/hX9oH6Y3OmanLSHVyDJ79/bGYBV8w2o369sZi4LB4JwuppUFkUaQG+IkxIIkOI74mnh1MsQjNYw0NMETAIaTviNls45U050V4/EZk7Rq7+t9/bErhWYbUy1nVnV9Fu5EgH0PTrNsTQs+LuN08uEp6qz1tWqn5ek6WAJGsnYNcQJMH1GA3DvFZrgvWqOJpvoWpCgsZCnUGIUW/EALbmMK+fUS9NmZSKrqCd6hLkWPSLz1jBjLZWitOiWuoDLyqJgSFUdOaAPnOIp38O8WTMUmpZlCXoiavmILsSbKP5pANhBm3TEjPZTKu6qihKzhmSJhgmmZAtp5xzd+/VE41xelQqqtN/MoMiMAxAemGn7tXaSQsEhWkCQB3w2cE8RZY09W1NTNr1DGhlGhJMayZi3KAcAD8a8HrcQoU1pMo0FmCtN5GkjV0tN8I3gHI5jLOOIUhRKQyBGrDVLEL8IB6iY6i/TDn4x4RVZ3ArOaby6BeUaSQwB6tG0EH88K/DuDFQNNMdSTzX7G8RHvjSOfFcy4zDVKFHypiqFSYVmUFoggjYm0demHnw54ypZqh5WYWm2YpnUFc6dYvsT+LT0tOE2oKtNahZTWLgaG0EwYZdyeWJB6k7SIvy4f4Zr1yKlSqlMLyCQBM9Wvv2g4mBp4d4Xei1akqpmMrU/9MuA6kGUqKGBGsD1IOxiIxHrtnMmopaKlegrFkqU1DFGJkBqbqxWNtG0GxIEiZwPwlTSzvVenHxIakSewEAfXDJmGq5egAjVWUCxZxq62LMwJ9sXAvP4cfO/eVDVoDSNKPTCSTflp62ABM7gEfTBvw94doZQBVXU4J5miSevKJnbviFkeKM7MtahmlqLEgrqmRIIcNEfpOJeaqVq5cMnl01srF/iFug9tjigtma6s/wATrBiEIX6iD1xisX5dLsOoZxv7xiDQyepkCQpU3aNWoWkHqPfE19StAKoCYv8A1J/KJ9MAP8QcRXKUWrMolIKKDMsx0Akx0n+4xXFHKJXy1etXqqiPU827KSdMghmWQl3PKeaABA3xL8VcVNeq+Wpl3cudKKUN6eoS3NqVdMnbftgBxDgyDK11ABemKTFvZnViL9mj/wAYlG3HvEOhKb5eoiqD5dJFG66fvKkMAQJGkEjpaxxY/wBn2eallFYnV5reYTI5QVVYuTJ5ZnFB1qUCSfhjp17fpi6fs0ovVytEsSunlK+Tq1ATHMSCCPbriSrYcM7xE1a9MKToFM61UB5YmyntYT6yMdMvw7LeZP8ADKGO5FBV+vLhD45UzdfM1Dl6NZUUKhFMQS6yGMiD1j5Yjf8AC+IqtlzN+nPN9/73xUXBk6dKkummoRZ/CsA/ICMKfCqNUcVqEUKnlyzvXewIKwFWbkAhdhAj6qGWGYEB6lYnqHYj3F74mUK+YIKLWcD/ADM6iSLcxuI9MTAa8YcUQ1QUYiGpAWIYwXMgMLjmAnvgfnM05Uu7u4FNpPKDEE7gAjAOrkq5fVVkFSLsxeYhhzAH+uPeOcSNPL1WSujFlgKEINzp6iAACbz02xRbXhCrryOWaI1UUMTO6jr1xz8SUS/lKLEkx26Y38H09ORyq7aaKD6KBjrxgc9CZg1It7H+mMby0hcKzjtmGBUhSJI7NAH0t+eGDClxHL1A2lCRUEAR+Nel+4/rhqoTpWd4E++Lf6kJvjivpqgQs+UbkSbt/t+uFQ1tBeZuov7N/vhi8egfxCmd6UR35mj98LHECOvUC3z/ANsX8pQ7PZiajQARO+MxDzFZgx5cZjQeeGccy9bU2YqMlZzKkE6QBtBEgnqSR7dMceN8eanTepoLsiytakCQ0baxFoMc3SMM2c4PkUF6FMEA3Ag33vGOVbguXZUIp6la2gKpDg7gsBAEbk4gpXgdQ1nRmuRWLMT/ADbAx665gd8MuRg0VJBP3hgDpzW39sd+OeE6eSr0VoyoqsDpLFo0kmxa5AED5DGZSnGXdRMrUe95EMb/AL4QpR8TcHSk9VX1aySBB+Eg3Ug2K9QOl46YHcLTQwakRrBWGErEQDIjSwJMXIA1Tvsx8YpiqAz3K/ET1M6lJ6822DH8UtNkqUVVaAB8yhaysop1FkXkgdSbhT0GGBn4NxY16TJWIFWkQQe6nkcdjDLM9YnBGpSgEKEEbkKPoD0wJr+HhWpjMZKoCaY1U+bmYD4kqKfxm95jcWtG/hpzWphnUq4kEGRBU6TIPqDhBPrZMEACDPc9Pzxzp5Wog+EEE9I/84K1KACidCE/iZgPex+LEPNjMU1kCmx6Hm725YuI7H1xR7mTU0DWTKnYraOoBj16Y0paQ01AzAyIUbHudVuu8dMe10zAQVKldUYiSoRiL9JI/PAynr3GZRSBGlKXmMRt+Jhq+mA14xlUroKf8QBBWOe+kGSvJ0kmxsYGDq8LqKiw5ZQJ1sxsOgsBMD2woZjLszQa1QUgYhKSIG9Dpv8AmcSqmSEa5dFF9RZvlct+2ANVCfMH/LGnc6dyevUmMGMvWgS9Rd5IgC0RYE++FjhaDUAoUAn+czf00/lOGDP0kUiRrcRJ5SQSDYD5b74BQ4v4Ly5qU8zk6jZWqp16kuCY2Ibck/WbjHJuFVq9RqlZMtUdt2NKohIBEajRddVwLmcO2Xy0i6Qs82qLDcfP2xmezCIoAlgOvXf2mMQU7xH7NMwXepReiBq1KiF2AIg/iBO/efngvR47xTL0jTrQxBkOqhrdyJB+ow+CuhEBijjaJ/pacRs1k9Ks7yyqpYgt2Em/TbDF1A8Emu1MsVpgtLF2YyZJJhY2JMzIw3Gm+n4pboLwZ29cKXD6qmmsIQCtvvVMWsDzXjEsUw/LoIf+YVDMm+yNio750VdY1ikLTYsSBHWY645VbBYIJMGIIF9p3642ocJfzAQKrAWdZJDDdZ1ERe8/7YI5fhb/AA+WV5Y1a1IiPcne2JojZQlp1HSW/lNh6dLT874lpwynUfTUVGUXLn3O3aLYgZmVlKutexJAG1iGHLPpPyxHzOdcVFFNqLaEmqKjABANiwkapJIHQENOwgHnh+Zpuk0WVkFgVII+oxCzalvKIvpzF/bmH5Tio+NeKWy/EEzNAKGeRUpU5K1Y/Ge2q5mOgO98XdTp/rIxixoNz1EVZSYqLJQ/P/b9DiTwvMsy6agIcbz1HQ445tWLypgjafzH5YnZWqGExB2I7HChB+0WtGYURI8sdv5m+eFDOVZt3FvrAw3faAurMjl/9Mc3/U1o/vfCrSZdPrNgf6Y1GaA8Q/5jWJ2vfsMZiXm6dQuT5Wra4G9seY0L21yDMRt+2PUeABIt0kYjUHEWIM9vzvjo9SImIg7friWBB8bw+fpgH4EUfNycD8uQiuBfVVcH2mMc/EL6c/UI1Oy6NA7xpJvt23xDq1DTLUyUc+YXLIdQGoBo1CxjY/PCCBmaZ1OjdLEW23Gw7EY7cLzDNRrUIBZTc9RTMAH26T333GO3iNgGoVulRSrd7Eb/ACbAxqFUVBmMu5WtT+EjciLr/mlSbdQDhQ/+GaAGXpOABVU1IMWakGAYT6M2oDezRieaZDEiZEtpBgHrMn5mcQ/CniBs1THm5YeUmompT5QraSTKjuCRI31bXx7n+HpmKflMFYfiBB5tO4OkhoMC20WOJAZZw9NddMN/qVWjvBIxyqsZ5SqBYiBYkbC/eOnTEWmWZtFMBehIJhLenW+2IteiA5Qs5bbkIXYxN5O53xocayVmrEnQDJmWZiCDMxAVR0i+JjUKxKt5iAnotM/n/wCRiVl/D2WKSqu0gWYsZ9y3X1xGpUDSJUUQBMa/N2He+0dowG1J9ch2P+nSVA6XJ6/PHCoqpTkqrExAkvEfL2/PBTIZOpyuFlWRTqcEybndW1DvdT747jgylwzUmkgiVqM6gHeQxVh8pxn6hiLQ4jQ840iNJUKbTFSRJgDs3c9MS6fDVaprVIPRo7bd5I7458U8M0T98QylBeHJ5RvBJlSAPa0HHChxyjRpnWaYZZgFyrt2JWIuLyDGGmCVfhZgsSdR+nv3+fa2I1KlokPpJPUbx7nYYGv4xosYFWirHZWzQWfZQ84CZ3xQabq+mnpk7uT9JeDN+lsVYbsu9ImKc1XX4lWGie52FhaT7Y6V8mzkctIDVzDV0BnYKb2i/c44UuM1GRXo5YqahsXYCZtJm+w97Y3r0azfeVKtFKYHNpkSJudZHQTsPmMTTgsrl6mXZv498s5qHTRAdi5EmwGmntO5b+mC1fhFQIT59ZUW/l0aYpBhMaS+5PqbxjWvlchWqg6atZ4/5nmPAAieZnCx7Yl8X8b0KLBEmtClm8qG0qsXmQOvfEvIVuKZGk2YWpUZ9VOFSmpbSIJnnYc3N8VUzOygm+CXheo1APWzVVT5q/dfeB6ZUlb3BdQGMQTAk2mcLPjDxfQr1FLCstIgyVUEqAY28zv1tiCON5WmIp63ppZQqom4LsCzO9ok7GTO2KQwHNVaz+TXSmDUstFQEEQJCsD94JO8kGemBvHMvmKb6AG8lqQRldbr5RlQbc6ksSHmDBk7YIJ4k4ZXRNGWapVS6AEsVmbnQZg9o+WCa8drZhHPlBKe3OBTWbHnZjO0WHTphpYpbi/FgFcak8zWCV0HUo+ErqiJUEiAepvj6tQyAfTFCZnwbkqTJrRsy7hmr1fMIp03PRYK7apBJJmLG4xcvhriAr0EKkNpABIM3FrwIm1x64zSCqjfHOrynVHvHXt+eOrtEW3MY2xFJvjZFLgmJ8vc9pb+uEuv5e4HXbtv/fywc+0fNPTzKaTy+Usg/wCtxY/TC9m84VMAq0sBIjufTG/yzXarmkUkaevr74zA/PhTUb4fqe3pjMaF1h7CNuv/AIGNMzQVxzja4hmG3t+mIozA0kjlgA80i2/W2JlGoGuG9wGH6YwK38e5dJqupK8oaTb8AMekqSB647eA/D1OtlhVqXGt1InSAqyA0jdu8mMD/tPp1KmY0ojFpVFUXDqVYnlG8GT8sAOAcWd8v/Bu5plWLGm1vM1GSCT1Un4D/wCAneLKA0aaTrUoo8pUHWxGna8aehjA/g1a0fzbGfhcXX5Xj2Jwy/woqZREVYI1EA2IIYiPfCtSphXMAj3G+NB58HJ5eoISgqNrcadS8isKibjTMgi/THWk1RzOnSzLBVTMDqSRH7YFeHa7VtdFCi1WEc6kllFjBBEncMp3BtcYL8N1oppPyQqkpvpJUPpnrE/lgCVPhVUJpBpL2AW4PQnHlHgY/G8z2AU/I740zOYY21z2iwHTbriLVLTGtQTbcgdO2KDCZWivdjNtTM1/STfEGtRplawdR5mg6C0BCYibCSRvBna19oq5jyW0+YnN3ufl/THauNYKtMEQxZTBncQd7dL4gdaWw7dPbp+WI/FKzJSdk0hgDpLfCDsC0EHSDc+k4W+EZSjlz9z5pPUvWqMPbSW0ja1rY75rjukHzHTyyLqwmQbbDuPfGMURydRMwoYNUpuRzAEi4sYVgVYA2mDiZl8gigDSpgQDoUH8gAPkMVFxniyZQg5Oq7+YSy0nV4psBBZWNxvF7mTuMEuG+K+I1UMUxrv8FMKCOnOzfti/Jqw+K52hRUmoFM7IFBLfL9zbCjX4nTeCmVyqetRFJ9DYCI+eEXjdTjB1VGoqVG6moG1DqDBB27fLEXL+K8/RGocOpq02dqdZov8AhVqhHzwzDVjPkc1mND6SzJOlzpAM9dxIIjYYTuO8eqo/kCkXZDzCm6sBPrOkGOkzGI+a8Q8TzBKVKpKORIpKUAWeYagRB0husjfphuzHhjKsapyTNQcGSpHJUMRKapIuYkWnpN8LQs+GEz+czGgUQlIIy1HqFW0q66bATLdQBEgESAZxnHeH/wAE9SgjGrHxs8anLLT5YUARawFrnfY2HlOBlaaUJdFpgM9SB94/VlYNr1dLgWjFd+KzUrZjN1FpM1DXAqrIAYKqmH21K3SdwRiQoVW40KYo02/9SojVt5SkH1FFvFpPNH4YM498S+HDlczTpKAyvUimttLB+VB/pOr2BB9cBOLFlqrS21HzKoZdlUaVVhuLlpFviwx8e49la2TowKgzOThNQcTA1CAbFgCFImDBncYqLH4M+fWoR/B5emKj6qlQVVJgmRsJbSthI7bYifaFl2q1qFPL0gc0ZPmNZNKqW8tmF9TRy9oN74DeBfHjtT8mnTqZnMGSplQCzcxZj+ACYPothJxYriulBdIpPWCjWXYgarTcLMbxt0xGiF/A1kRC2XqVKrIHqrVBK0wSEAUJvpMlgDJF9owxeD6lGjVrUFprSJMnQzGmzAQSmoAqT1G1hc4UPEn2uVMrUq5evlalKoBKkFbG0EcxDKRMNb2wqcBzGb4hXHmVaiIEYq4HwkEFwygQC0qSRAE+pw7Tp9DVjb6frjoMI3gbN1VWpl6tRaoRVqU3HVSx1D5GPrh4BwsVWP2mgDNKWNvJBAJESHbp8/7jEKtmcmiFnILC4W5g+n1x2+1ODmAQskIEJPeS8fRwfkcVznzIt03H99sajNGa3EsozEtUIJ3EH+mMwqmkOqk4zDR9J0aS2Y0yYAW4B69BPf8AfBE0VdYZIB6GLfTA/htUGed3ExBBWO9oB+uJyUgYKlh6A2+hkYlI1zmSDlG0rqpmVJneCv0gnHz34zaM5mi0SKr9SQbkwBHcY+iqq1PwsvzU/wBcVf8Aat4Opih/E00RWDlqxBbmLwoIH+o7W3OMtF3wj4ip+UKVSsKbLqA1yFMkmz377E4NZnhSsS03IkXFt7rFmHtOKqqZMjSfLMX36W64LeHs1nadKKdJnpqANLIzKrGf5bhm/sY3KlmGqsjUxzg2IOpbMo/mnt+mGvhObWooepUYOvLULNqlJAR9XWfMAJ9+wwD4NwDPV6LO9FqLrdSxgv6aGEQdiDYzgR4c4xTTMFTTYNV+7YHlWmAwYjSZJOpIiRGKiyM7TpqdUwB8LSI95PTHehU1w9PmBH4Rb3JAjEqlkkYKTRptYXYKPW0rOJFSogUklFAHV5AHouww0a0Mns7czTITUIHS5/bbAjibBiddZV020UiOpmCYMe2+Cy5KnGtKaMxEg+WBJ33In+9scq7qSssyuCDpBX6QRE+0YmAI8fCqsJnc1KYgX3VMeZemyG2lENgYJN9t5Zh6gYkcUQFoQVCQDyh9Ime6kEm5tMfTECq9FRTFWigZvgD1WMgXIGokTfacWDevnfMaBoLhiBohoUbHmZSPaMdH1rJNSmidNaRPqfvBecS8uA2mMqlMztIBEeqSPznEPilJGUgqjqwI8shwxsYipfSQbgx+2KF3jviFKQhHlmNopQs99ZZpI7C5GBFGln844CKzAwfgYKF9JKqLev1wTyGbTh4eo9CrmH1qqq41FAVkwzKojU29zy++IfiT7Q88oVpRKT2anSU+ZRMA6WLADbqDGJSGzw94O8hhVztWkrXCIm2g2KnVIMixgbdcda/EeE8OqNVWPNYXbWWtbbUYGwJ04qvjfHGCBi9cll+78xjcHcwIgR/d8WH9mnh1UylOrUk16yirUdgTY3ROsQh/M4zmqjUftApZvNrl3fy6LnmgEA7QpaxkxE9Bgpxni2SymSalTrsURW0IhBsST5bBgQwJbSZ5tut8MNThqi70kie1jvvO/wBMJPijwrlWqKVQU2b8fmlaVPqxC7Am+Liaqs16+bdEoKodkCQp9SzE25bCY7d5xtxvwvWyQmqwYwNYWbajuQwBN+sDF/8ABPDQoaRl6ar1eu93ItIRI5QwkSSD1ucR/tH4bRr0CMw0UgYJi4hS2/8Aq0wOpxnWsUR4Q43WylUvkm+9fkAZCwqk3CgQYfsAb4ufi7U8jw/+LzbeZnCqsxeNRqHamqggQpkQOikm+F37H/DFRWpVnQtSBd0qHTAOkoYUGfikyRiX44Wlm88qNSZqOXBVQp5XqEy2pR0UWHS7YTlKXcrn3zlYZjMUGWoQIrwGGm8IlNk0oYNzJImfTE7g2Wdq7QDRDk6nmoWNoFgSQCkCwiwm2JPE+AUvKqulErUppqUeXYjaQ/KRCyZn5HCeOKeQFSjNQybg81Qj4mJ/Cg6D6yTjeIffDuVKUqtYu+tAVo9VUCS02kgk7QLg7dLF8NZ3zKKyZYD8un5YpDwL4z/h4yypUcVgVd6pCqpYkljAJgajeb9+1i/Z1xmjoWn5kugYHUTJlpmTc4l5C/8AaXVIzFTmmWHKRsAiDv3n64TWo9v/ADho+1Cur5yoAQNCqfcsBJH0XCJV4oVBJMiBpEHtBB+fXAbkAWIM+mMwGq56qxJCi/8Akn8+uMxB9WU+L09IY6ogGdDAfmPyxv8A8SpFSdQj1946+uB+XylamoKtTe3wkFb+jCY+mIPGuKLQVDm0QapCrT5gSCLSwUEkGw9LYZFMVHN6lkKR6GAf1wL8b5fzMjWESQoaP9LB/wBsTspnFKSksOwH53jHfMsjIVbZwVgjebRjKqq8FUQ2cpWBABJsDFiIPzOLTy1JKa6aagL0CqAB8gB/YxXngXLClmyrmCQy3jdSCF3sYv63xYyKFsBG5gfUn6mcWjkxbcBTJiyz9eYbYpn7QsuuW4nqBu4WsYGxMqxXtdSRM3OLqao4WQqlui6oEe+n9sKviPwqmeBbMAUagUrTcPMXkTsCPQjqcIlbeF+IA00Zizq3wvYx3X4QR1t6HBlswDIdFIIPS3bY/TFP8DbOZZvu0q1KYbnVFYqSLG+ne1mHp0xbWXyYrKrMhUMsFWJkehAPz3xqo41XaBdEBsIbePYDYCwg4j16RDKwps3+kx7zJX3uMSUyJoyAQqkyFprdrSReevsMbAc5YKwk3Zqt9osJIG+2GgbWy4GpglIVbBdY3HvF/liG9Kiqr5yI2kzppyASZAIEnVE/7YLZXiAqKxRma8DUSRYwb6Y3m4OImdLvSbkUMsMBqE2N9h77E74okDLyy+S7Re6lTG1rkn6DEZcxqYr52YLDoqLYjrtfEjIumpQ4cqRY6ja3WLe2IHEeK0MsYqVnTUSqaVlj/pgG94AjrgOmeQEUhWp1XqExyFTC/wAxBABE29/ScLeZ8J1eYU2ABPwVqSBCJkf8t5WPT6YJUOPcxbRWeYhjHw37QB/U4JUs6GidSyL6x/SZxRWfFfssz1So9bMVqWhiXarqsoJJMA7AC8bYsnhPGcsQFTMI+lQo01FHtYE3g9+2OefWnmEqZVzqDgEWJHKytv02jpjfJ0fKlENMIs6dIEt9QevriForlyWJ7Dba/wCcHHfOVUXTqQMxYBEtc7k7WiJJwBp16tog+tr/AEE4zNZXzhFSlTiLtpM33uDa02xRMzvFqrpmaq5inSpUSFDKvmAvpDNcESvOogCZBws5z+Jr0KaUUeiuvzKtasEc1GKlbUmJ/EZAIgQu5xJy/DhTy1TLU6uhXYklFl22gjWSqabCwJMXIxjwW8vzqYAQEgkgkdYYQQTtI6zjOLoBxWnxRMs60/NqFipQ0wgVUA0iFay2/Co3Mzg/4X4V/D5YBgweCXJYklidRJO5MzM98cl4Yr1UqF6gCbKtZmUgCL6iZ+L9MEV4RQFU1dB1E2527zsp6/0xcRD4nngX0eXUUld2UhOk80BTIOwMx0thfzHgmkpI06Sfi0MwB3C2B39sNtesq69iAe3t1BtMR+WOLZgMrhgShuQyyBt1IiPWf1wFS1fDVdHH8NUqsSSoqMvIO4MrfttgxkqS0crmKhqzmKaqZURzMxDwY3VAPn2nDX/xTKh9b1lVgsKNelfXlBAm0SRbCt4941l6lAeVVQnbQv8AmYTJiTYbk4gH1uCjOU3qeY3nCxfUebtqvtYYS+I5etRbTULDtc3GGXwzxPRUCFiAwIPyv2+WCvFcstVCrKJ6x+Xrt2xKarcse5+pxmJWayelyBsD1/2xmMr9R9To2dRZFKm5tH3pUE9ZBTb2k4K0Y2fTe8RIgR3wGGcohOQknYtDmD8x26Y0y3ijKJK1KmlwYZYJtsLAEiSRbGlNqnAjxLx9MpTk3c/CsG59YBgfnvjQ8TkTRBgz8SEX9zhWqcNetV8wr5jzsWIUAd1BGJIBvh5KwzAq0zrUG5ZoW8algC56zFpGLNfO01ALOo+eEhc5oDpqpppkaUWI6kAdd98Cc3XqOVipsPhiR/8AlcG+NZrJlzfiPy9ZSnDMbszhjHQx+EAdNt8LmaztbOVQhdBaBJgelhuT7YzI5SvUqKHhVm+vSo/928+2D9bhFN4Vs0Kelp5CCxsQOdgQR8vphkgK8Jo+TRFNSGYGXYGBPWBInHVmVQHMhUuxJERF5k7xgMrinUKI7kWOt2UK20/CoI2OxHXEPime89HpipSjZqXxE3tOgmxgRIxAVp5g1XNUjl2UHoP99/ngfxnNtoKq0FoA9ATG2IdLP1G+7EaybtrRQBfZCGabdh747pQLo1GoFqlmJ8xXnSNrHSNO3qJn2xRJyaQFRZgR0InoMe1M1H47EwFnruf79ccqWRKAAMzItyv4pBEcwKxEC0QYx0HGzPLohZBD7TaLxa2GErUVhqKyLbgn5wT0+mBvloxNWQalSVUzIWntH/URMjEzO+JKhPlpTp1GuQQQyjYXWAQZMj5465PIiysGUkE6pXSGJ1QQebrvigchtAtFoxvTYAnWLERviSOEanharsB/LQge2ssJ+mOub4WmglS4bbmgg9TaBHyJwoB5riDU86tNQOekXkfhWVABHQmB9T82RBTty1I/mBQTa9onACjw9vMeqxXUzAKV6Iqlff4ifoMFaNUgR+w/vrgsS2NMHSGqXFpCGPof98Q87UmYruNtqaQPeTf649bUYmQfSP7PzxwzQ1HlfSYsIkE9z0xFcqdMqNRTzCSJbSEhLspHMwuSJPTpGPKWapl2p+YvL1JDKs3gNA1Ne52sN4nBHMZlVEsPu9IOx6QN4i8D88DamWpBWrLQZyZBWb9LQZmB6dMLUZXr0RQZrNoja3UA8w98SMvUpmlCysCbsTtsLn1wIbLZcUioNVQZBWxtYx0jG65mmnIGLKsSdIBGw6tBFsMRNzGaBAS5QS0QLwI3732wH8REnJZgWOqkxGk7QCe46jbrjvmsxSNVVR6jUyJLkKOb+W57ddsDeNaHR1U6dQNySZJB7SPfbABKWXpPTSrCS06tViWFmjpfe/fEFjTIIK0iDa0jcRE/viN4RbzF8t3KkCVuOnIbEdRH0OJZdZYDzAFMMTTEKfUkCNx2w8CbrNKoT+JGtN7AyJ7z++GpeJ1KiiBI0ggkxAvAsJ6x3tgR4r4WyOKnMQw5iQBB6WBxI8K3YUm/FJ+Q2G+0mfngY55vhzlydJ/93pj3DZ/wZzdSgHYnGYYLjydJfKWw27YGaQXpSJ5uvucZjMYbo6KCqq6VUW6ADocQMy5ANzsP3x5jMaYpMouTUaSTzdflgjwtRrew3/pjMZi+Bmy5mogO0xHyOCmaUBSALdsZjMQQM4JdVNwSQQdiIFiOuNKWSp00by6aJNRp0qBPN6DHuMwEbhuWSoR5iK8ExrAbp64Wa9BRWVAqhZjSAIiDNtsZjMagM0aCpKoqqoiygAbnoMa8WoLDcq/C/QfyMcZjMT0LxrNOnUdIiBNhtsOmDWVqsslSQdIuDBxmMxoMtPJU3pS9NGOkmWUE/UjC/WEKYtDAW+WMxmMDx0H3Vhdm/UY4VxyfI/vjMZjREtTyA9ZxAznx/wB9hjMZjPq0K4fmnOV0l2KzUsWMfEemNvCpkif5j+px7jMPUD+OMZr3NmMfQ4H5dAVMgdB8u2MxmA0425BqQSIpSIOx0i/vgFSM06JNyxXV/muN++PcZjYneK0A4sigAAU6cAWA+7mw6YH8ZYipmoJE00Nu5WD+QjHuMxm9jj4wUfwkxeRf5nC/4fP3w/vtjzGYei8/C9BTlaJKqSVkkgXucZjMZjQ//9k=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BLACK DEATH (PLAGUE)</a:t>
            </a:r>
            <a:endParaRPr lang="en-US" dirty="0"/>
          </a:p>
        </p:txBody>
      </p:sp>
      <p:pic>
        <p:nvPicPr>
          <p:cNvPr id="1028" name="Picture 4" descr="http://static.ddmcdn.com/gif/black-deat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6096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has this to do with anything?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Domestic Cat---Designed to Kill Rodents yet superstition prevented people from owning them!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what time period did the following countries colonizing America?</a:t>
            </a:r>
          </a:p>
          <a:p>
            <a:pPr lvl="1"/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France</a:t>
            </a:r>
          </a:p>
          <a:p>
            <a:r>
              <a:rPr lang="en-US" dirty="0" smtClean="0"/>
              <a:t>What is the primary difference between Feudalism and Capitalism?</a:t>
            </a:r>
          </a:p>
          <a:p>
            <a:r>
              <a:rPr lang="en-US" dirty="0" smtClean="0"/>
              <a:t>Why were a lot of British, French and German citizens moving from the countryside, in their home countries, to the cities during this time period?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1.gstatic.com/images?q=tbn:ANd9GcSiPQEUwFXZdeZGPk8QcZ7HjkD57372B7I99ZiOcYTy6buNDhY7nA:www.twisted-candy.com/wicked-witch-ca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4419600" cy="3733800"/>
          </a:xfrm>
          <a:prstGeom prst="rect">
            <a:avLst/>
          </a:prstGeom>
          <a:noFill/>
        </p:spPr>
      </p:pic>
      <p:pic>
        <p:nvPicPr>
          <p:cNvPr id="40966" name="Picture 6" descr="http://t2.gstatic.com/images?q=tbn:ANd9GcRiF2f_6u6A8iS_WL9R4t34da4gYVhqoWmpxIaPGytObQ6jF52nHA:i1.squidoocdn.com/resize/squidoo_images/800/draft_lens14932461module148243328photo_1297733627raven-supersti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3143251"/>
          </a:xfrm>
          <a:prstGeom prst="rect">
            <a:avLst/>
          </a:prstGeom>
          <a:noFill/>
        </p:spPr>
      </p:pic>
      <p:pic>
        <p:nvPicPr>
          <p:cNvPr id="40970" name="Picture 10" descr="http://t2.gstatic.com/images?q=tbn:ANd9GcTnfo7uC9kBLaPY-3nuVKgbF3oMzHN9S8jB2BqUqIOJVq4RYmRT:www.whimsy.org.uk/barn-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62400" cy="3048000"/>
          </a:xfrm>
          <a:prstGeom prst="rect">
            <a:avLst/>
          </a:prstGeom>
          <a:noFill/>
        </p:spPr>
      </p:pic>
      <p:pic>
        <p:nvPicPr>
          <p:cNvPr id="40972" name="Picture 12" descr="http://t2.gstatic.com/images?q=tbn:ANd9GcRjIpIMJ6No_oB0LNLMnX0oDWeBz63C92aRCal2WY4md7_RgX8mMg:bdgart.com/blog/wp-content/uploads/Superstit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724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Well I guess you could use dogs!  The Rat Terrier---Cute, But Designed to be a KILLER!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42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1.gstatic.com/images?q=tbn:ANd9GcRwp4KBzHewLxCUsUMfYjn9XFjXTYJ2RUSpWydco1nhBNbTky_h:www.puppyfind.com/breed/american_pit_bull_terrier/l_9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38200"/>
            <a:ext cx="4191000" cy="5715000"/>
          </a:xfrm>
          <a:prstGeom prst="rect">
            <a:avLst/>
          </a:prstGeom>
          <a:noFill/>
        </p:spPr>
      </p:pic>
      <p:pic>
        <p:nvPicPr>
          <p:cNvPr id="41988" name="Picture 4" descr="http://t1.gstatic.com/images?q=tbn:ANd9GcQgS73XH80PmHLS8Ddg7f7wqwRSXyxaLG1eUw-awSOaaIaSw6Vp:ttdogs.ucoz.com/bull-terrier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953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English Bull Terrier and its Unpredictable Cousin, the American Pit Bull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MkhsO1SnNXpzRQNU9RFO9dYTUirmMj2K2LSjZiRY-wdFxq7o7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London—1600 AD.  Big and Nasty.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3.gstatic.com/images?q=tbn:ANd9GcQ34yagaNEY6_cZBGNZ1P46Ev9czn7f6xPfmlInmX0Z46xV4E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Europe’s Population Explosion led to a Shortage of Housing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victorianlondon.org/punch/winter-48-tha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British Cartoon Addressing the Filth of the Thames River—circa 1600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Break down of Values and Social Control!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Violence &amp; Theft</a:t>
            </a:r>
          </a:p>
          <a:p>
            <a:r>
              <a:rPr lang="en-US" sz="4000" dirty="0" smtClean="0"/>
              <a:t>Dysfunctional law enforcement</a:t>
            </a:r>
          </a:p>
          <a:p>
            <a:r>
              <a:rPr lang="en-US" sz="4000" dirty="0" smtClean="0"/>
              <a:t>Dysfunctional judicial system</a:t>
            </a:r>
          </a:p>
          <a:p>
            <a:r>
              <a:rPr lang="en-US" sz="4000" dirty="0" smtClean="0"/>
              <a:t>Immorality</a:t>
            </a:r>
          </a:p>
          <a:p>
            <a:pPr lvl="1"/>
            <a:r>
              <a:rPr lang="en-US" sz="4000" dirty="0" smtClean="0"/>
              <a:t>Alcoholism, incest…….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RELIGIOUS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Theocracy = no freedom of or from Religion:</a:t>
            </a:r>
          </a:p>
          <a:p>
            <a:pPr lvl="1"/>
            <a:r>
              <a:rPr lang="en-US" dirty="0" smtClean="0"/>
              <a:t>“The Church of England” or Anglicanism.</a:t>
            </a:r>
          </a:p>
          <a:p>
            <a:pPr lvl="1"/>
            <a:r>
              <a:rPr lang="en-US" dirty="0" smtClean="0"/>
              <a:t>Ministers who owned pubs!</a:t>
            </a:r>
          </a:p>
          <a:p>
            <a:pPr lvl="1"/>
            <a:r>
              <a:rPr lang="en-US" dirty="0" smtClean="0"/>
              <a:t>Drunkenness and riots in church!</a:t>
            </a:r>
          </a:p>
          <a:p>
            <a:pPr lvl="1"/>
            <a:r>
              <a:rPr lang="en-US" dirty="0" smtClean="0"/>
              <a:t>Ministers with illegitimate children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RELIGIOUS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Conditions Lead some groups to protest!</a:t>
            </a:r>
          </a:p>
          <a:p>
            <a:pPr lvl="1"/>
            <a:r>
              <a:rPr lang="en-US" dirty="0" smtClean="0"/>
              <a:t>The government makes them “an offer they cannot refuse……..”</a:t>
            </a:r>
          </a:p>
          <a:p>
            <a:pPr lvl="1"/>
            <a:r>
              <a:rPr lang="en-US" dirty="0" smtClean="0"/>
              <a:t>The Puritans, Pilgrims, Quakers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Promotion of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r>
              <a:rPr lang="en-US" dirty="0" smtClean="0"/>
              <a:t>America is Resource Rich but Labor Poor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PT…Continued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Columbian Exchange?  How did it lead to a population explosion in Europe?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Cats, Dogs and superstition in Europe—how do they relate to this time period?</a:t>
            </a:r>
          </a:p>
          <a:p>
            <a:r>
              <a:rPr lang="en-US" dirty="0" smtClean="0"/>
              <a:t>What are the main reasons people left Europe for America in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Why did the Pilgrim man’s pants always fall down?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are the implications of the fact that America was Resource Rich but Labor Poor?</a:t>
            </a:r>
          </a:p>
          <a:p>
            <a:r>
              <a:rPr lang="en-US" dirty="0" smtClean="0"/>
              <a:t>A massive advertizing campaign is established to advertize America!</a:t>
            </a:r>
          </a:p>
          <a:p>
            <a:r>
              <a:rPr lang="en-US" dirty="0" smtClean="0"/>
              <a:t>Spirits</a:t>
            </a:r>
          </a:p>
          <a:p>
            <a:pPr lvl="1"/>
            <a:r>
              <a:rPr lang="en-US" dirty="0" smtClean="0"/>
              <a:t>Use truth, half truths, lies, deception, drugs to “encourage” people to go to America!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British immigration 1620-1642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80,000 British Citizens will Immigrate to America!</a:t>
            </a:r>
          </a:p>
          <a:p>
            <a:pPr>
              <a:buNone/>
            </a:pPr>
            <a:r>
              <a:rPr lang="en-US" sz="6000" dirty="0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Significance of the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Columbian Exchange</a:t>
            </a:r>
          </a:p>
          <a:p>
            <a:r>
              <a:rPr lang="en-US" sz="4400" dirty="0" smtClean="0"/>
              <a:t>Technology</a:t>
            </a:r>
          </a:p>
          <a:p>
            <a:r>
              <a:rPr lang="en-US" sz="4400" dirty="0" smtClean="0"/>
              <a:t>Change in economy</a:t>
            </a:r>
          </a:p>
          <a:p>
            <a:r>
              <a:rPr lang="en-US" sz="4400" dirty="0" smtClean="0"/>
              <a:t>Religion…”of or from”</a:t>
            </a:r>
          </a:p>
          <a:p>
            <a:r>
              <a:rPr lang="en-US" sz="4400" dirty="0" smtClean="0"/>
              <a:t>Basic human needs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Quiz….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*You may work with a buddy</a:t>
            </a:r>
          </a:p>
          <a:p>
            <a:pPr marL="0" indent="0">
              <a:buNone/>
            </a:pPr>
            <a:r>
              <a:rPr lang="en-US" dirty="0" smtClean="0"/>
              <a:t>*Create a Poem or Rap which illustrates the conditions which led many people to immigrate to America in the 1600 and 1700’s.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mtClean="0"/>
              <a:t>10-20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5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England becomes the worlds strongest sea power in 1586…why?</a:t>
            </a:r>
          </a:p>
          <a:p>
            <a:r>
              <a:rPr lang="en-US" sz="3200" dirty="0" smtClean="0"/>
              <a:t>Defeat of the Spanish Armada!!</a:t>
            </a:r>
          </a:p>
          <a:p>
            <a:pPr lvl="1"/>
            <a:r>
              <a:rPr lang="en-US" sz="3200" dirty="0" smtClean="0"/>
              <a:t>So what??</a:t>
            </a:r>
            <a:endParaRPr lang="en-US" sz="3200" dirty="0"/>
          </a:p>
        </p:txBody>
      </p:sp>
      <p:pic>
        <p:nvPicPr>
          <p:cNvPr id="1026" name="Picture 2" descr="http://t1.gstatic.com/images?q=tbn:ANd9GcTnqSk9b0e53uH0jx1aKwIqH4MrjOkrLxexazeSrY0cPCNSriFMoQ:famousenglishexpeditions.yolasite.com/resources/spanish%2520ar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5562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Lack of economic opportunity for the common person.  Why??</a:t>
            </a:r>
          </a:p>
          <a:p>
            <a:r>
              <a:rPr lang="en-US" sz="3600" dirty="0" smtClean="0"/>
              <a:t>Europe is going through a dysfunctional &amp; painful transition from FEUDALISM to Capitalism!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Problems..continued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What is Feudalism?</a:t>
            </a:r>
          </a:p>
          <a:p>
            <a:r>
              <a:rPr lang="en-US" sz="4000" dirty="0" smtClean="0"/>
              <a:t>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-15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</a:t>
            </a:r>
          </a:p>
          <a:p>
            <a:r>
              <a:rPr lang="en-US" sz="4000" dirty="0" smtClean="0"/>
              <a:t>Economic system which is based on title and land ownership.</a:t>
            </a:r>
          </a:p>
          <a:p>
            <a:r>
              <a:rPr lang="en-US" sz="4000" dirty="0" smtClean="0"/>
              <a:t>“Quid Pro Quo”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2/27/Rolandfealty.jpg/220px-Rolandfeal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82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3.gstatic.com/images?q=tbn:ANd9GcSpI4dkjNXBsR4AD5YSLbmODmYWF76MpqW-SsELre2dIao_1sBc:historymartinez.files.wordpress.com/2012/10/feudal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ANd9GcR0w9Xq1FQyUXCKLGWJYNwaOz4uv4yYu0E5G-rf9RKJao92EpKRvA:gcuonline.georgian.edu/wootton/Medieval_files/image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8839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670</Words>
  <Application>Microsoft Office PowerPoint</Application>
  <PresentationFormat>On-screen Show (4:3)</PresentationFormat>
  <Paragraphs>102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Evacuation from Europe</vt:lpstr>
      <vt:lpstr>Pre Test</vt:lpstr>
      <vt:lpstr>PT…Continued</vt:lpstr>
      <vt:lpstr>Political Background</vt:lpstr>
      <vt:lpstr>Economic Problems</vt:lpstr>
      <vt:lpstr>Economic Problems..continued</vt:lpstr>
      <vt:lpstr>PowerPoint Presentation</vt:lpstr>
      <vt:lpstr>PowerPoint Presentation</vt:lpstr>
      <vt:lpstr>PowerPoint Presentation</vt:lpstr>
      <vt:lpstr>Economic Problems..continued</vt:lpstr>
      <vt:lpstr>The transition from Feudalism to Capitalism led to remarkable change! </vt:lpstr>
      <vt:lpstr>Why did people leave?</vt:lpstr>
      <vt:lpstr>PowerPoint Presentation</vt:lpstr>
      <vt:lpstr>PowerPoint Presentation</vt:lpstr>
      <vt:lpstr>PowerPoint Presentation</vt:lpstr>
      <vt:lpstr>PowerPoint Presentation</vt:lpstr>
      <vt:lpstr>THE BLACK DEATH (PLAGUE)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down of Values and Social Control!</vt:lpstr>
      <vt:lpstr>RELIGIOUS PROBLEMS…</vt:lpstr>
      <vt:lpstr>RELIGIOUS PROBLEMS</vt:lpstr>
      <vt:lpstr>Promotion of the New World</vt:lpstr>
      <vt:lpstr>SO WHAT?</vt:lpstr>
      <vt:lpstr>British immigration 1620-1642</vt:lpstr>
      <vt:lpstr>Significance of the Evacuation</vt:lpstr>
      <vt:lpstr>Quiz….</vt:lpstr>
    </vt:vector>
  </TitlesOfParts>
  <Company>Missoula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Fischer</dc:creator>
  <cp:lastModifiedBy>Information Systems Center</cp:lastModifiedBy>
  <cp:revision>35</cp:revision>
  <dcterms:created xsi:type="dcterms:W3CDTF">2013-09-16T15:36:09Z</dcterms:created>
  <dcterms:modified xsi:type="dcterms:W3CDTF">2015-09-08T15:15:24Z</dcterms:modified>
</cp:coreProperties>
</file>