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6" r:id="rId3"/>
    <p:sldId id="256" r:id="rId4"/>
    <p:sldId id="272" r:id="rId5"/>
    <p:sldId id="257" r:id="rId6"/>
    <p:sldId id="270" r:id="rId7"/>
    <p:sldId id="284" r:id="rId8"/>
    <p:sldId id="258" r:id="rId9"/>
    <p:sldId id="273" r:id="rId10"/>
    <p:sldId id="259" r:id="rId11"/>
    <p:sldId id="260" r:id="rId12"/>
    <p:sldId id="274" r:id="rId13"/>
    <p:sldId id="261" r:id="rId14"/>
    <p:sldId id="289" r:id="rId15"/>
    <p:sldId id="262" r:id="rId16"/>
    <p:sldId id="275" r:id="rId17"/>
    <p:sldId id="276" r:id="rId18"/>
    <p:sldId id="263" r:id="rId19"/>
    <p:sldId id="285" r:id="rId20"/>
    <p:sldId id="264" r:id="rId21"/>
    <p:sldId id="279" r:id="rId22"/>
    <p:sldId id="265" r:id="rId23"/>
    <p:sldId id="282" r:id="rId24"/>
    <p:sldId id="280" r:id="rId25"/>
    <p:sldId id="266" r:id="rId26"/>
    <p:sldId id="283" r:id="rId27"/>
    <p:sldId id="267" r:id="rId28"/>
    <p:sldId id="281" r:id="rId29"/>
    <p:sldId id="269" r:id="rId30"/>
    <p:sldId id="288" r:id="rId31"/>
    <p:sldId id="268"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22"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9F2D6-AFC2-480A-96DD-076F72B0886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9F2D6-AFC2-480A-96DD-076F72B0886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9F2D6-AFC2-480A-96DD-076F72B0886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9F2D6-AFC2-480A-96DD-076F72B0886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9F2D6-AFC2-480A-96DD-076F72B0886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9F2D6-AFC2-480A-96DD-076F72B0886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9F2D6-AFC2-480A-96DD-076F72B0886E}"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9F2D6-AFC2-480A-96DD-076F72B0886E}" type="datetimeFigureOut">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9F2D6-AFC2-480A-96DD-076F72B0886E}" type="datetimeFigureOut">
              <a:rPr lang="en-US" smtClean="0"/>
              <a:pPr/>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9F2D6-AFC2-480A-96DD-076F72B0886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9F2D6-AFC2-480A-96DD-076F72B0886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BB345-BB7B-4A74-8BFC-34C4A7558F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9F2D6-AFC2-480A-96DD-076F72B0886E}" type="datetimeFigureOut">
              <a:rPr lang="en-US" smtClean="0"/>
              <a:pPr/>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BB345-BB7B-4A74-8BFC-34C4A7558F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Colonial Story!</a:t>
            </a:r>
            <a:endParaRPr lang="en-US" dirty="0"/>
          </a:p>
        </p:txBody>
      </p:sp>
      <p:sp>
        <p:nvSpPr>
          <p:cNvPr id="3" name="Content Placeholder 2"/>
          <p:cNvSpPr>
            <a:spLocks noGrp="1"/>
          </p:cNvSpPr>
          <p:nvPr>
            <p:ph idx="1"/>
          </p:nvPr>
        </p:nvSpPr>
        <p:spPr/>
        <p:txBody>
          <a:bodyPr>
            <a:normAutofit/>
          </a:bodyPr>
          <a:lstStyle/>
          <a:p>
            <a:r>
              <a:rPr lang="en-US" sz="3600" dirty="0" smtClean="0"/>
              <a:t>Create an outstanding Historical-Fiction story based upon the character you are researching.</a:t>
            </a:r>
          </a:p>
          <a:p>
            <a:r>
              <a:rPr lang="en-US" sz="3600" dirty="0" smtClean="0"/>
              <a:t>Historical Fiction implies an accurate description of historical conditions which are artfully illustrated in a story.</a:t>
            </a:r>
          </a:p>
          <a:p>
            <a:pPr>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*The Fine Print….</a:t>
            </a:r>
            <a:endParaRPr lang="en-US" dirty="0"/>
          </a:p>
        </p:txBody>
      </p:sp>
      <p:sp>
        <p:nvSpPr>
          <p:cNvPr id="3" name="Content Placeholder 2"/>
          <p:cNvSpPr>
            <a:spLocks noGrp="1"/>
          </p:cNvSpPr>
          <p:nvPr>
            <p:ph idx="1"/>
          </p:nvPr>
        </p:nvSpPr>
        <p:spPr/>
        <p:txBody>
          <a:bodyPr/>
          <a:lstStyle/>
          <a:p>
            <a:r>
              <a:rPr lang="en-US" dirty="0" smtClean="0"/>
              <a:t>*In exchange for 5-7 years hard labor.  At the end of the defined period of indenture, if the servant  performs duties, as defined by master, the servant will receive payment insofar as applicable to conditions defined in the Indenture contract that you signed when you were 3 sheets to the wind.  Sorry….  Well not really.  Hey!  Get to work!!</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#4: NOBLE</a:t>
            </a:r>
            <a:endParaRPr lang="en-US" dirty="0"/>
          </a:p>
        </p:txBody>
      </p:sp>
      <p:sp>
        <p:nvSpPr>
          <p:cNvPr id="3" name="Content Placeholder 2"/>
          <p:cNvSpPr>
            <a:spLocks noGrp="1"/>
          </p:cNvSpPr>
          <p:nvPr>
            <p:ph idx="1"/>
          </p:nvPr>
        </p:nvSpPr>
        <p:spPr/>
        <p:txBody>
          <a:bodyPr>
            <a:normAutofit/>
          </a:bodyPr>
          <a:lstStyle/>
          <a:p>
            <a:r>
              <a:rPr lang="en-US" sz="3600" dirty="0" smtClean="0"/>
              <a:t>Hey you got it all!  Riches, great seats to the Opera….but do you want more?  Land is cheap in America, Tobacco is very profitable.  In America there is unlimited economic potential (1000% return on investment!)*  You might even get appointed Governor!</a:t>
            </a:r>
          </a:p>
          <a:p>
            <a:r>
              <a:rPr lang="en-US" sz="800" dirty="0" smtClean="0"/>
              <a:t>*Well sometimes people lose their _ss.</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2.gstatic.com/images?q=tbn:ANd9GcQ24a_aBZUhnRcvgsq74FA7JDJj9o8BsOkkvXls7a0ZSBIsNENX:upload.wikimedia.org/wikipedia/commons/thumb/9/9c/Noble_assembly_by_V._Chambers.jpg/300px-Noble_assembly_by_V._Chambers.jpg"/>
          <p:cNvPicPr>
            <a:picLocks noChangeAspect="1" noChangeArrowheads="1"/>
          </p:cNvPicPr>
          <p:nvPr/>
        </p:nvPicPr>
        <p:blipFill>
          <a:blip r:embed="rId2" cstate="print"/>
          <a:srcRect/>
          <a:stretch>
            <a:fillRect/>
          </a:stretch>
        </p:blipFill>
        <p:spPr bwMode="auto">
          <a:xfrm>
            <a:off x="0" y="990600"/>
            <a:ext cx="4495800" cy="5562600"/>
          </a:xfrm>
          <a:prstGeom prst="rect">
            <a:avLst/>
          </a:prstGeom>
          <a:noFill/>
        </p:spPr>
      </p:pic>
      <p:pic>
        <p:nvPicPr>
          <p:cNvPr id="30724" name="Picture 4" descr="http://t3.gstatic.com/images?q=tbn:ANd9GcSgaXN9fisrX-i7fw43kELfdJd9beuQVJ7NQ7uzpNe5Zezgc0_3lg:cookit.e2bn.org/library/1246475229/bse1_portrait_elizabeth_risby_with_john_c1670.original.jpg"/>
          <p:cNvPicPr>
            <a:picLocks noChangeAspect="1" noChangeArrowheads="1"/>
          </p:cNvPicPr>
          <p:nvPr/>
        </p:nvPicPr>
        <p:blipFill>
          <a:blip r:embed="rId3" cstate="print"/>
          <a:srcRect/>
          <a:stretch>
            <a:fillRect/>
          </a:stretch>
        </p:blipFill>
        <p:spPr bwMode="auto">
          <a:xfrm>
            <a:off x="4724400" y="990600"/>
            <a:ext cx="4419600" cy="5638800"/>
          </a:xfrm>
          <a:prstGeom prst="rect">
            <a:avLst/>
          </a:prstGeom>
          <a:noFill/>
        </p:spPr>
      </p:pic>
      <p:sp>
        <p:nvSpPr>
          <p:cNvPr id="4" name="TextBox 3"/>
          <p:cNvSpPr txBox="1"/>
          <p:nvPr/>
        </p:nvSpPr>
        <p:spPr>
          <a:xfrm>
            <a:off x="0" y="0"/>
            <a:ext cx="8839200" cy="954107"/>
          </a:xfrm>
          <a:prstGeom prst="rect">
            <a:avLst/>
          </a:prstGeom>
          <a:noFill/>
        </p:spPr>
        <p:txBody>
          <a:bodyPr wrap="square" rtlCol="0">
            <a:spAutoFit/>
          </a:bodyPr>
          <a:lstStyle/>
          <a:p>
            <a:pPr algn="ctr"/>
            <a:r>
              <a:rPr lang="en-US" sz="2800" dirty="0" smtClean="0"/>
              <a:t>British Nobility had the resources to cash in on Tobacco, Sugar Cane and Cotton!</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*Well sometimes people lose it all and die of starvation (see Jamestown!)</a:t>
            </a:r>
          </a:p>
          <a:p>
            <a:endParaRPr lang="en-US" sz="4000" dirty="0"/>
          </a:p>
        </p:txBody>
      </p:sp>
      <p:sp>
        <p:nvSpPr>
          <p:cNvPr id="18434" name="AutoShape 2" descr="data:image/jpeg;base64,/9j/4AAQSkZJRgABAQAAAQABAAD/2wCEAAkGBxQTEhUUExQWFhUXGBwYGBgYGRwbHBwcGBcXFxgdHBwcHiggHBwmHRwXITEhJSkrLi4uFx8zODMsNygtLisBCgoKDg0OGxAQGy8lICUsLCwsLCwsNCwsLCwvLCwsLCwsLCwsLCwsLCwsLCwsLCwsLCwsLCwsLCwsLCwsLCwsLP/AABEIALoBDwMBIgACEQEDEQH/xAAcAAACAwEBAQEAAAAAAAAAAAADBAIFBgEABwj/xAA/EAABAwIEBAQEAwcCBQUAAAABAAIRAyEEEjFBBVFhcSKBkaEGEzKxwdHwFCNCUmLh8QczFXKCkrIkQ1Oi0v/EABkBAAMBAQEAAAAAAAAAAAAAAAECAwAEBf/EACgRAAICAgIBBAICAwEAAAAAAAABAhEDIRIxURMiQWEEcbHwMoGhFP/aAAwDAQACEQMRAD8Aq8RTHaP8oTXkCRoSpPcSTym/b9QiVKLbEen3Xp8wcBtj9CTcLrcZNQA6Xjl6C6Sybz5JnDUmtOfXvsmjJ+TNIsKj2z2CrsUybjv16IhJc4HZHxGgAtp+Sa7uVg+iiOHcCNOau+F4dxIHPWEGvRGa3sm8BULReRyvyTwdyonPUS2OBgAXbP8AA0HMSNZJ2/UIDsDTaD4HEz9TjftAUP2kleM7ldHoRe2S9eS0iAaANgvAyulq60GFbkkKjrUNzbojKsGZ0T9fGNrOGYADQkaD9H7qc8zj0rLwgpd6KfEtbH1Dt90NtAZZ17qz4ngmgS0zGpEeSrC6y4451Jlp4XAYpw3pyRBiEsQY0U2uuujm+iXEYqaTulXhGeV1jdzCZ09Cp0Lhqm1qMB0Qqrlnk4o3YvUN9ECqEcslRqvyjmoOal8DpNC7qYjRCI6I7Hyo1mp0o9itvoUelKtMckesYKkKE6STyCSTj8gSfwJFoFgjYfh7iM0HyVg/CtIAA8X80/qU9gqjAzI94mfCJvpp1XLni5r2nThqL9xR0HuJLInySTqRaYAJ/Wyv3jLMb212XqBbqTeIU8MpRW+x80FJ66KahTJsp1WBv6v5JqrREZ5dPKI99wlpmxidl0xk5OzmcVFUW2HpuY4g7+6lUoxdPMDSd821lxtBz3ZWgl2mkKDq9HRT40VtMb6qRfYjmr7HcH+lrB4o8Um3+dUmzhRl2vhMHl/lPehXCSZXMEKR1kymKtHxQFGuWsEucBy8rlBy0BR2QY07I1PD3S/B8U2q0VGGWFzm+bCJ+4PYq6pMbrujC5dAcEBZSIRm4W0lNUagBuEdzmmzbdl1qTRP0Ylb8nkvPpGIHdWLqMfxBLYhpFmg9yg22tAUVF2yufh/WZ9EI03AGdBrdOMw8kZzAMjW/T9dFoaeGpZLFosN76W6yoz9q0VxpSlspcO3M0+INHLcqWHwAEkmLWkKxqU6TdLnX9ckHEVNPz/JSx45Sfg6MmWKXkRxNDxDLMAe/wCSEWtLYLXZp126ynG4l4ncINapJzRHmuuKktM5ZNS2BNERZdbhDvojVKgIsIhDfWKdJMRoH8vqu/s43QnuUnvOWZWmoo0Ytk61JsbdknXptXSQfNRcJMarn5rlRVwdAQwINVnfoEzUJFgITOGwWYZib7XV+aSI8W2Z/EUyCM0juFx1EySPZXmPwTn9QEnRwbhqufnFlHjkiq8Q3hN02ze0jcolSjJsJKLRpbBPHekT67FKjdOig6eg6qzo0ZBlpMeiTr0JNtOiK/H+WM8z6QhXqE2cZQ6bE87BkbHzXBgj0TOKSoRW3bNDSeQ/MBcKyo4hxcarsrbQJuSRGw/FZLA/ETH0fmmGROa+kEj7Qn8NxFlWkHhwLCSQdNyAbrzVNdI9Gvn/AGaHC8SDiA8+Wg9VYPxFGC0NaY8RGY87nqdVnTRmwFyqD4n+KGYWiRTc11d85dwADlcT2vZU0tsVz0N/GOMODpVHghzpAZO+Y29LnyXzrj3HnV3To3I0BvcAv9TbyVZisfVxNRzqj/qOdxOggHbkJNhzXqlBuXPSzkNEPDgNeYItl0tqOq5sk3J/RLlXRuP9Psb+6NHKIzF4I3JDRf0j05LZMLliP9MqQfiGsJ8JFS/MgUoHuV9ExTmB4glgFjmEi3a8Lp/GktphmnSaBMouiSncJTABzgzFhcf2XaHG6Zfl+XDZgOYSDOxAP+UPifEoqeFombyAei6JTXROK02N4TD03AlxfOwiB/coWKDRbOb7alLV8aXxeANgoMZFzul5bKKOgxyjSPxXaFEuNjJOyG8jlKPRxEaqvqKtLYnC3voFiGFroJQyd0Z0kybygvadlSLFcUugdesSENjSfK68/DOOl100HNs63p+CVz3QVD5JiLXlecuZI1XAVVTTEcWArhepMA6qb9bBHa20oWpMKVCT2XsIXBYpwxyhRDd1FxitopbloAGAxKOymAZBI8kJzgCp5gldgVI6Wy6cxHmjU8MNHOBnvPRKucBqR5rjXs/icOcCT9kkowbHU3FHcbh4s0QeYP8AaUjSwwabnN7RzVu2m0ixI8vzUKoHSeZ/LRW/88GkyPrNNoQxDwDZvvK58xo016LmLojMJJggy7YEFoA7ku9il3Ucul0Vlkm0gSgntka2JnX3QvnCdlytSndepYcKbc2+gpJI+V1a5+Xkm2aSPcT7+ieHE3jD06QJDZc7v4rehn1VO6QSCjVa3hYAdGmehL3fhlXj0WUv4Nnxr42qfMZkMZGnzc5kX5xNvNYeo8uJJupV3Fzs3NceRqqK62LOXJjWGwNQh0MJDmWIFjcaHn06q++GKvynuFVrhTqUyx2ZhuQDAA5nT0Vhwz/T9z6DX1atOlVfelSc9ocZ0kHxSeQ0VC3CPoVCKjQH0nTEggm0CQZIIIPZK+rGjHZsvgpjaWYtOdxBlwEBjjltqSbbkDstXWl07W5ysj/pkweJs/w39QthiWAGy7PxoJxcn5Nkk6SXgXDT2I0IRaVIk+K3VRpgnQhM0TeXQepKpKkCCsLh2gEDe8TrHMBFbhyb7LH/ABHxg0K9F4gwXnU7Q3KeQifVcwPxW6oMrmnLUc4Ag3aSwAgX5kQpRy+S0kk6NhmYHBjntDnWa3MJJ1gCdUd+Hi+q+D8c4Y+hiHCXEg5g+C07OBPJ1wdbFfcfhWrUrYKg5zvmPdTDnugb8+ZAtKaGVSFVttNBcoQwOqYrUIuo5ei6YS1sSUd0Cjqhmnumcu/slsQSAcrZIBgExJ5TFu8JuSFcWj0ArlPK4S0hw5ggj1Fl8/8AiH4ixkOomg2lmsPE4uI6OgCFV/BPxU3CVC2q15pvgEzMQbkD1uOW6kvykp8V0BxVbPqXyOa8aanSrBwBBBBEgi4g3sdwoPcuqMhXFAntGq5Uv2CFXxVJpDXPY1x0DnAE9gdVJ7lm9g+CLiOyhUq8tF55PJBqNKSVG2SqYkIP7QCfxSz6JK78khSa+g8g765H0k36oLap5qbawAiBPPVCNSTcfgjbF0SxeJOaiHEZQKkEwAD4IubTE+pTTgCNRffVD4zVIwppEjKQHgf1ST5WA9F87fi5JkR91yYvyVylH7L5cdJNn0CpQA3leptB0BWGqvcaLcnz850E1CC4EGfqIiAYgXlTdx6r8xrW1HCmW7kTMSdtFf1kS40Y91Zx1vfe6i6Ym4BmNbxqmMIwEwRMyB3IOX3juoVa002t/lc4/wDfH/5Xm8mxuKoASmMBm+Y3L9U2nml3Jvg4PzmQJufQAk+0lZmXZf0OLPIyH963Mc1MsEO3d4ozB3Ikq5x2AFWi57KjqlKhmmbva2TqNS0bG8W2MIXwBimMxBBcYc7KGzDXkvg5rGYBJA3hdfTq0cW+myzX1X0Y0EOkGekXVVFU7G5PsP8A6bMOeqdRAA9/7L6Ng8PScCXuuLQTAXzn/TOuA97LxFu8i/sVvnxzi6thpp/sM4txWy+o4JjW2Y0gi0XOvNxhTpUvlg/KpkaeKoG28zZZ/wDaXj6XHsrJ+LNTIYLYbBkzfcgbBVbitUThiyW3yv8A4fM/i+gHVXEnR1QQPMqmwVHMWNBOUGSZiAS0GTBgQNdpVt8YGHmHQS53XUws7iavy6AEnM7MTFiGtLRHqT6BcrZWemxv4o+IyK0UQ3ILgGXcoJJibAepVv8AC/8AqG5jflVKbdg28NgbARrFh1Mr52+oSQTrH2kKAKWOuhPUlys/RFLi9CpMVBZwaLi5cJEdNp5gqw+WABvIsvjWBxuai0BwDjlcTvLS7fzV7w74rfhw1r3S0DQy6+YmRfUyqLN8SOlNdn0eq0NEudAFySqofEGH+ZkBJEfXtMmevK6wHGPjF+INgco/h0CVw3EzN2WjbkEnrSXRpzjJ2jU/HfDn1H0qmHvkpuNQ52jwagDeddAdVj8Dwikanzqoc/DtHivkANibmJMnRAx3GqjcV8xj9WCJvaIiDaBeAUpWx1T5BaXksDszWmBcWvAEibx0CDak+RJs+u8H4nh67cuGzFrALEEEAz5azbaUL4h+c2i40KZfU0AiYneN4WA+AMc3D4tvi+smmZOuYA2/6w0Duei+n4uqZgZgSJ10Fttdwu2OXQijyXwfGeJHFVQ75rszmWLXNALeUy0EDzWv+B+OiqxtB1nsbaTIcByPTl0UviXhTfmOr1CRSyS8C5qPGjQNi7TNsAd7qj4P8XPY4fONNwAhoyNGRuga3K0QwciTz3JMYKccmxXxR9MyNH1EdhKXlo1M+SDhqzXgO1BE8tU38xgH+3bq4z7R9l1O/Jm1XQjia40A/BLkWlWgrU//AI9ojN19SovxQyQ2mAB1P2TafyS34KqDsFNlERMFMNxwn/a9SV6gXPcGwBLgN+aD4pXYUndFNxrFt/axh9Q6nDf+abD0DvZYfingrOAa6N5Bv6+aua2Ma7FuykZm1IDsoJLWnYnQEzpsufG8txBJA0AMb2gn7rxIS953ZFcL8MqqHFy0CXPET4bW0iMwOwHolxXplpJnWRYW0lLVMbFgNQJ7goTK15XXyvs5boPwHIKtM1G5myQ4B2WxYR9W0az0VQSrClVa3K1wJYCcwBgmRBv2/FDw+T5dfNGeGhnfOC4jyB9VzxHl0kJI2Hqljg4GCDr7IKb4diMj2vuMpzAt1nbXrCYmajhtB9Kq0MdTa9zWuY6poLNJIixdBEDum6uKc+s14cHn5pqOcdP6hHeR2HRUOC4necrGFtw4NMZjuWiw7iFc4/GNxFOo5mVrmBs6gPuJg7kw4RGndPKXt12Uj3s0PwhwyhTfT/elr6jHmqCMzWEOeaYE6Zm3325rbf8AD6TXOBqOi0OLbTvvr5bhfLvgSjWxWKIbmecviDTchsNuDNtFva3CMSXwadTMSXAHXYEx7IfjzpNt7LTV1x6HK1IAkNJMaGCPuvNeReHRzg/rRKYPDYoPcDTqFt7uP8vU7aeysHYmtkEh2SdjItY2v1uup5ZNfAIxij558S44UnOe3NmIcGkRZxOpnTe4WO4qcjdAS4QST4rnM7TWTv16rVf6hgsdmyjUgjvf129Vgq1QOvBze0LmkTnLbQKV1eheWSIltwg5hl6wPSfvKaxDiWTMwY63Q+CYfxUxIBeYvtdoBJ5X9kZ9OHFgMjNHoVJt8tHSl7NjGD4e4iSYYRttAuZ5q1HCXUWudUOkNO8EibnSQDcypNn9jmL5S4RqINlY/CEYqhVqV3uyUQJDdXvfJMegvvp1Qyc1XE2PhvkfPvlPq4g/LY5xJzZWiTGp8oRuJUn0wQ9jgHTEtgTqb85V/wAT+J6EmmMNkH0mImOsySQJVTg+LVYfTYX1aLtaL/Fa0EHYz2sqRRJsj8OPZ82kS7xZ220y+Mb7z4fVfRfiHi5o4wlpa4gll5IMBoIkHWRE8wsqeDzTpvbQ+SHmG1C+QQSAS4fUI1zRsu8doPBAqCDmkHmLXBFj5J03yHWoj3xPx8Yii1oYRLwDOgsfusNjabfmQLtkT6SVqDlbRqF/8VhPPUO/PzWUruvPOxjkqqVrfwRyH1r4U4c84SjlBNranQkck9WwzgbgjuIQvgni1B2Dph1eowtJaWh0AXkakagjzT9WqDRqVhle1lRzSGkF2Vps6JkyLpnkS7Kxja0V9SjuT+CXLwTAuR1CV4VxsV6NR9d1OhlcWGCdT9OUXNgRfmqX4UwRfjagbiAW5cxL7F+UloHORBMBTebdDcEkaltM8yg4nG/JY+pMZW27yBZXp4B/NUvuMv8AdZb4/oijhwwOkuM+TdPdUyOag2xYuDlpmH4OSHPqHkRPcT94V/8AETG1MP8AMdBIMBx5aR9lT8Lo/u9QM519la455bRj+EE6wbEXXnX7rR0xVxaZkmBr7CA7TvJaL+pQGNEJvE4okARGpFue/wBkvTeCfaB0C66o4exdxnN5oRNlNztUNRC2cVlhqGZoHUSBvP4Qq2E/hHwyZuTBHYWRs0eweKZBmIBkxyvYehCcw2NdTAABmcxvY2htuYl3qgVvF5uPu4Qp1iBVEXAc0d8sT72Qu0PTTtF58H8SfSrPLHZS4EAj+oZY9Y9Fr+G8VeGOc+rBzxDiSRNy71gySsVw3DRnqSMjiMp3IzGYO0SPVWWHqCCS7qSb6m88+ybHBuDlHyWU0mkzRN+Iy5vjdMDKBJ6TY25DVJcE48GNexxOW8Cb3Owmw7KnrxMBwgbgWvdAqROYdirRxy0B5EP/ABfSzUmxOXT1J9brF1sHlbMzeIj9dFr+P1j+zUx1B8pdKzeIfDT/AFD7OaUskqJT/wAmVjhC7C9U28/uugbIRJMscLWgsP62RqVW4Hr5qvpHTbX8E/gaD6hJb+uSVJdlOT6NDSxQ+XU5NDGN8iSfstFwlxpcPBYGs/aXue85b5WHKCOQt6lYKq4tApg9T3WywPEJ4YwPMw51OnzDWuPrcn0CrIWDMPjq1M4kl4kSJ/Q8lp+FUaAzVjAosMNDZl73WDWydP5nbALJZM2IeXWyhzvRth6wr52CaSaRcf3daY5td4X/AIe6jSY6k1aLmm91dr6tQtbTmKTnSSQ20taTAbI1j1KNRbTNAsrZ3N+ppkgCXEAtAHMHSLapv5LK1bK4D5bbAbQ0ZWjtqe56oWPLW0XMIBawENcNSIk94Np6eaNoNGf4nh6Lm+Fzm5ATDtD6381kqlSTETYx7SfZb3jLqZwTKlgHUqYBiYIAY4EDqIXz6rWtAGWI03N73uOy1yj/ALFlTpmj+D+JBlX5ZGZlTwkdwYI6g/edlZ4nFPoh7bOeGkNPUxBt006wshwvG/LqsqGTlP0zsbGOS0XEOLMqQ5tjF5BGmhmPL0U5Sal+yuKnGmzOVKxLNTOY730befJQo1iLtmYufMAT7eyK6uLf0i0aEgCPXdJCobxabEDlIMeoHosictOz7TgeIf8ApKOZ1Qy2mCS8kZnNEWi11iPjrFTUAkw0c5109oS+GxLnMbDnRAIEmxHtYo3Fq7KlPNH71oAMGZAvfyVZ5VKFUUjCt2VeKy1KIyEjI0TJgWE6aTMjndFdxh5Ia67HCARaSSAHQdN7dVTYh420+56+SPirTMwAJaCbbiOQ6dVGl1+xVJ3f6HKtYt8OoEQNdgPsFWFwknS66QB9O8TIgCdp/GFEUczajy5oyR4Zu7MY8PONU9yoSVXYuTdeKc4ZgTVqBo3nyMGPeEkVhKJ1NuyZ4bSL8zW/VEgc4u6OsSfIoFVhhpIgEW8lyi1pMOJHUCb9eiXtDdMssJTDYL7Q6e5gke6SpVodJvM+p/RXKzTF3B0WEGR3lQ+WdAJt9hJQS7Gcno1FLFA0mNaz6GONxIJlgmB2hcyO+XmdPK4Nzr9yFDhVJ7W5nCGmQDu4tyggWi2cWtvrEqzoSTmi3LKGz6BbDl9NUv7ZaePntiuB4fAu4gAm5ab7j2jfmmKeCYJOex6dOcpivjnSQCR0l3nqb90CjWcXWdB1sRz5356dV0RzSdfX98C+lFa/v8nONlgo0puJmSNRLtlknNzTH8IcfIELZfGgDqQcDo6D1JEjy+o+ixb5btq2PVTTclYuWlKhcnTzXApEWHc/gohEgOYUZhG9/SEzRpOBMEi0pXAm/urbD1hFhJ0HSdpTBFa7soJ359Vq+BZm4ANI8cucyWz4X3kcjqsTjnEmDqtpwzjoOBLiPHSAbAMAgRBPOZ8oKGSWhsStmDqvOYnebrScM4iKkmYrEXmIccse9lQYqrmOaAJ5bnWT1lEo0gRMCQ3S9z668kAJ0zZVcc7LLAGtYPG9xsDEkBouSEB+NfWGQuimAXVHECSIIgn7NGkqlp8UblNMeFjhBbE3781d4TBE08zSyo2IBE5gRpOx7FTK9iVXH5+HPY6xZUMdnFhaPus3hsO6pMdPXYeZV78TMNNjWNPheM7gALEGNfSyHwR5FMFo0fe2sXTt62KlcqKXDEMcMwBFtYIg7p+rw7KAXXpuJLADba4/LVT4phZLqlPMJklpGk65XDX0G6a4U4vw+SXWkbnL26GFLkux1DbiZ1/tsp4cC89FZOwjYLQTOcCSNAWAjzJCT+QflMd/UWnnqITKSEcGWFRhb4WuLSLtExIdeBzIM+oSlN/gq5jMwQZOoMfYrTUMOwNBOoETr0Nx+aq8dh2APMSRBtawIkd4spRyKqZeWJ9opQSGkfzC3q38loGMuTAOaxkSDFt+3qqKs2HHLcNuOxj+y8zGVA4NzGA7TzVk139Mh06+0Sx1MB7gb3GlrTdBqUyS4/q6ZxTAKp5F7hflPtzSxd9QSR6DPs2fD+KYfDOqNDCJM2gka9Z5JLjPBGVJrYZ8h0lwzAgzyiY7ErNurGSet+qPhsQZAYS0usbwL7du6dSde4z4t6LbH4Rn7LSylwewlrsw0nLbrB+6o8PSh8OFvZHxdKoB4mmOeo33SpqTA33QX0B9k8c394WtH8UAewRMUSBSAkEgk93PcL+TQu4OoDXpOMw0hzsusNOZ0dYBReP4n5uJe5t9A2OTQA31AB6ytHSo0u20WGFpv+S0Zs2WrUEGSJDaV4/6jfXVXXD6zy0icpBBj6m+pGYeqoeF4maWt2Pk84eL/wD2b7jmruk10EgQALzYntzPZJFpXZ0JWk0HeBUIDg2d9vRw/JL4bhbA7MXaGYue1zE+inQqtE6GeYCG94MAMbry/wApo55LS0M8UXtkuJ4EPaWsLg0HNcHaenfdUGL4a7QG1i7MRG8dtVoalam0DKRPf9BUONp1HAkPJB2Ii0pse9E80Ut1sq8Nw+o8Atb4Tv2TP/BXQ4kgZROmtiYHXZSwtdzGFm0z3R24zwkGTIiDpoeeqsoHNcV2K4PCuBltzFvdTqlwm0TyGvomOHYgMbfLJ1n+yap4qk6Z8v0QllcR4RjJdlDfkjU3kAiYB258ldtFImBfrt1su08M0yYsFKWbh2Vj+Py6ZQupeAzFiPxB+49E186G5ct7X8pXOIvEFrIImSR09tUxh2tLGuJgxB8rT3Teo6sRYly42K4oB0PywQPEP5o1ttZGfhGGDTdIi86jsRqO6Yx1MNY68yIsRN4SeBqhrS1wcHTPkR+vVJzbWhnjUZUxr5AMAyQOvOxS/CgcpAOhhSOIlpAae+vpEeqWwtU0ibHxN57z0Sxk3aHkopp/BZikd0hhgBUqMbcA27bpkY0kTl08klhJFQudF7XM/rkl3u2FtWqQZ9Iy5xMAQ4d2C3nb3Qm1QaIBjwmfMum/lKZc6dB6QEA0R/KDJ5myK62wNb0ixFTwiPw1Ot4+6VxTczSCi0XlgBHh7ka9zdTqVGkXMmZIj8UlD38FVUoTpI/t5qFLDy8EneZ901Wpjt2Staef3T7ok6TtnqmcA2kAkyd7zKeweMYW3yTrdpv5zZV4fGoHupsfzaE6VIm3sSzJurg3saHPY5omASIkxm0N9Lynq2GwolprOLwYzhstPvooVcSaZAL212TcZp02g6dx6p2iSPYZ4IkOMxoPsRulalMBxuASD2lWNfiFAiaVJ1NwiYuD3jkqjEPkyY8jP91KMWpF5yi4/ZPBgnNGuXKPM/lPqvV3RVk3Iyk94BKNw9+UPdyyj1Ij2BRTQDiTIM33la6ezKNx12I/MuTcSTIBjefvHotBgnNfl/ehxgSDIcCBcf36baKidTvGW/on6WBLIcfCYmc2k6JqTBByTLio9k2aTF51Nhz5Qn+HsafEwW3GhJIMHn/hUuExUXe5vefJOYbHtk/LqNnlJ9rKOSMuonZCce2MB7RMNAJm0kcr69/RJVqIdq4T3IhCqYhwMwN9TzSbeIuLhNug0KzjK7TBzj0xgYAzrPUfmiDhAAlxknQQvHxNkh08pIn+yRr1XAnxRa1z9tEIuctJgkoR20P08AzKCXXP0/mV3D8LgmXactbpDD+K5df+i3sU+3EA7VIHI8lpuadWGEYSV0HOBEgskO8x+KXxNAl/7wgA2s+/PZMUMbYgtdyvB/ugUsQ2YaGM30vr6I47ekt+TT4r9CGN4cAbEHe7xPuR9kBuCcbZJ7OCtarDObKHdTFutkI1ADFi6NLwqt5IqiXp4pO+gWH4ewmSHjoG+R3XqzaU2a/N/wAoEe6Y/ajIDYYQb/dSNckgFx8vzKnGOWTtjtYorQuyiCPCHef5So/ss63ud05WqgASak90i97Sdx1RcJR7oycXoM1sNiBfWUBobOkfZHDmjXN9vxQDimnQEbf4U4tt6KSSSV0dqubECUGiL6e65XPRQbVE7p6lRJuNkK/EHguAMfwg7xP9tua7RxzAIykdQ687xP5oeIohxJB1RGYBvhJcYJgga+Uqmq2QfPk2gjsRTP8AE4d2z9nITnsv4pgWsbnkpCjhz/E8W03n0goPEcMxpHyy4iLlwAvfQDZMo6Ec2ScGzYjopin+pSDmQAZF9hcjuuh7hzHdDibn5QxQxDAwtdTDjMh0kHlBg6Ql3Wn7KT2jWVAuMRNk1UJYXD0nO+kOn+kE/ZerYWo272PAnVzSPcqeCxlSkSabi07xdWjvifEubkLmkHWWNJPQ2uDyR2bVFGAi0muBBFjNivYmqXOLsoZJ+loIAtsJt2UaYdsHeUoMyLfCUXtBJqXOoEGdYknVHxvjeGATYCT0AnsqhgfuCB1RH14h0yQdJg/ili6TLtrQbiGE+UBBtqJJn0H4wmaXGZYGfKokga5SCfMEKur4o1LvfA2Gv4KNPLzvIiP1ZVxRaWyOSa5e3obfiQRZjZ/5j+aE2tEAgSDt+Mq1wnB6BYS7FCm4H6CySexzgFNY34dotjLiwS4WDmZR/wBzXv8Asmljs0ZtFQ7ic6goP7SDYzHf+ybOBcGgAtf0aZMdPDMJOuCCQ5sHrZSjFRekVnNtbZypB3APNebUIH1KDR0UhU0sLbJqXgnyfkJTq/1eiYykwDFzaUxhsa3LHy6bT/Nl8XkdlyrigQANf4rem36lNxitjpyYWk8gEEzyj3S2NdluI17zBH5pujUnxfNywDaOeoVTjKt5FwCRMjeE1WgOVHHVfFaL/f8AVuylSqkOMQu4fh76paKTCZ1OwveSYj+6Li+GVKBOcHLP1Nh25jeyWWNtCxy0wJrZj4j5nRBq1BsT3P6CDVrE6qdBjSPFUy8vCTPopenQ7y2HZjXN1J7/AOdkRtB7gXZHwdw0xPcCEpXxJB8L8w5xCMzi9SLPdPdFQQHlb+QDmmdDPKDKC5yPWxz3kZ3ExpEBDfVaT9JjqSmJ2DDl0VLi5Xqj27D7pzh/DHVBILQP6j+V0JUthSbdIrSu5kxjcC6mbwRzFwl2ETe/SUE0+gNNOmea6EQVz3UXGddVBGjJ0FcZJldNO9jy99l9WfwfDz/sUtR/7bfyVNxDh1EVXgUqYg2hjfyWUtWO8bujCOw7hqCO9kxgjUYZaNdyAfSVY8XotBENA8gqtjBBsEnJtBcVGVBa7XuOZ0k6z+vP0Sz3EaSF2Eao0RoimkK99AGuLiBqTa6safBahEl1IR/M4j8IVdCYFQkEEkjlKeLXgTYwMM9kk/LI5gtPoLH2Wm+HeJVvpNMmnzyw38ieqyLWiNAtP8NNBkRaBbZVxvlIPSL+tRwTgXVKTOpawD3GqzfFcHgB/tuqtdyiR6jRXWPqFrXZSW9jH2WNxjyXXJPe/JPmlXwZIC1uZ2VjhFwHO8PM3T7/AIXxEBwDCDpDo/8AIBdovIYIJFnaW/iKO/FPy/W7/uPRQ0hkr7KOvh3snMBYxYtPPke6EUetWcSJcT3JQ3uM6oJrsD8Hab439kdmIj9X9UoSiPecup1TWqAm0SqVpP6lDDjK9TqGQJMRz6IBeRMErWl0K232WdDiVVos4266eRCmeNViNQO7QfYgqqnT9blem63NmGMY8uMlzXGIs3Lp/wBISmVE2USg2Y6HbKLnfqy8/VcdogEiVyV3mneHtGZvdNCPJ0K3QkAmMk3H3iPdW2MP7t3YqjRy4+LoMJWgtXEOIhxkJctXXr2yilQ8nbJsokmPOdtFJ1CADBjrvc6eQ+6ix1vKPsmaTiWCTPjP/ijZkkz/2Q=="/>
          <p:cNvSpPr>
            <a:spLocks noChangeAspect="1" noChangeArrowheads="1"/>
          </p:cNvSpPr>
          <p:nvPr/>
        </p:nvSpPr>
        <p:spPr bwMode="auto">
          <a:xfrm>
            <a:off x="0"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QTEhUUExQWFhUXGBwYGBgYGRwbHBwcGBcXFxgdHBwcHiggHBwmHRwXITEhJSkrLi4uFx8zODMsNygtLisBCgoKDg0OGxAQGy8lICUsLCwsLCwsNCwsLCwvLCwsLCwsLCwsLCwsLCwsLCwsLCwsLCwsLCwsLCwsLCwsLCwsLP/AABEIALoBDwMBIgACEQEDEQH/xAAcAAACAwEBAQEAAAAAAAAAAAADBAIFBgEABwj/xAA/EAABAwIEBAQEAwcCBQUAAAABAAIRAyEEEjFBBVFhcSKBkaEGEzKxwdHwFCNCUmLh8QczFXKCkrIkQ1Oi0v/EABkBAAMBAQEAAAAAAAAAAAAAAAECAwAEBf/EACgRAAICAgIBBAICAwEAAAAAAAABAhEDIRIxURMiQWEEcbHwMoGhFP/aAAwDAQACEQMRAD8Aq8RTHaP8oTXkCRoSpPcSTym/b9QiVKLbEen3Xp8wcBtj9CTcLrcZNQA6Xjl6C6Sybz5JnDUmtOfXvsmjJ+TNIsKj2z2CrsUybjv16IhJc4HZHxGgAtp+Sa7uVg+iiOHcCNOau+F4dxIHPWEGvRGa3sm8BULReRyvyTwdyonPUS2OBgAXbP8AA0HMSNZJ2/UIDsDTaD4HEz9TjftAUP2kleM7ldHoRe2S9eS0iAaANgvAyulq60GFbkkKjrUNzbojKsGZ0T9fGNrOGYADQkaD9H7qc8zj0rLwgpd6KfEtbH1Dt90NtAZZ17qz4ngmgS0zGpEeSrC6y4451Jlp4XAYpw3pyRBiEsQY0U2uuujm+iXEYqaTulXhGeV1jdzCZ09Cp0Lhqm1qMB0Qqrlnk4o3YvUN9ECqEcslRqvyjmoOal8DpNC7qYjRCI6I7Hyo1mp0o9itvoUelKtMckesYKkKE6STyCSTj8gSfwJFoFgjYfh7iM0HyVg/CtIAA8X80/qU9gqjAzI94mfCJvpp1XLni5r2nThqL9xR0HuJLInySTqRaYAJ/Wyv3jLMb212XqBbqTeIU8MpRW+x80FJ66KahTJsp1WBv6v5JqrREZ5dPKI99wlpmxidl0xk5OzmcVFUW2HpuY4g7+6lUoxdPMDSd821lxtBz3ZWgl2mkKDq9HRT40VtMb6qRfYjmr7HcH+lrB4o8Um3+dUmzhRl2vhMHl/lPehXCSZXMEKR1kymKtHxQFGuWsEucBy8rlBy0BR2QY07I1PD3S/B8U2q0VGGWFzm+bCJ+4PYq6pMbrujC5dAcEBZSIRm4W0lNUagBuEdzmmzbdl1qTRP0Ylb8nkvPpGIHdWLqMfxBLYhpFmg9yg22tAUVF2yufh/WZ9EI03AGdBrdOMw8kZzAMjW/T9dFoaeGpZLFosN76W6yoz9q0VxpSlspcO3M0+INHLcqWHwAEkmLWkKxqU6TdLnX9ckHEVNPz/JSx45Sfg6MmWKXkRxNDxDLMAe/wCSEWtLYLXZp126ynG4l4ncINapJzRHmuuKktM5ZNS2BNERZdbhDvojVKgIsIhDfWKdJMRoH8vqu/s43QnuUnvOWZWmoo0Ytk61JsbdknXptXSQfNRcJMarn5rlRVwdAQwINVnfoEzUJFgITOGwWYZib7XV+aSI8W2Z/EUyCM0juFx1EySPZXmPwTn9QEnRwbhqufnFlHjkiq8Q3hN02ze0jcolSjJsJKLRpbBPHekT67FKjdOig6eg6qzo0ZBlpMeiTr0JNtOiK/H+WM8z6QhXqE2cZQ6bE87BkbHzXBgj0TOKSoRW3bNDSeQ/MBcKyo4hxcarsrbQJuSRGw/FZLA/ETH0fmmGROa+kEj7Qn8NxFlWkHhwLCSQdNyAbrzVNdI9Gvn/AGaHC8SDiA8+Wg9VYPxFGC0NaY8RGY87nqdVnTRmwFyqD4n+KGYWiRTc11d85dwADlcT2vZU0tsVz0N/GOMODpVHghzpAZO+Y29LnyXzrj3HnV3To3I0BvcAv9TbyVZisfVxNRzqj/qOdxOggHbkJNhzXqlBuXPSzkNEPDgNeYItl0tqOq5sk3J/RLlXRuP9Psb+6NHKIzF4I3JDRf0j05LZMLliP9MqQfiGsJ8JFS/MgUoHuV9ExTmB4glgFjmEi3a8Lp/GktphmnSaBMouiSncJTABzgzFhcf2XaHG6Zfl+XDZgOYSDOxAP+UPifEoqeFombyAei6JTXROK02N4TD03AlxfOwiB/coWKDRbOb7alLV8aXxeANgoMZFzul5bKKOgxyjSPxXaFEuNjJOyG8jlKPRxEaqvqKtLYnC3voFiGFroJQyd0Z0kybygvadlSLFcUugdesSENjSfK68/DOOl100HNs63p+CVz3QVD5JiLXlecuZI1XAVVTTEcWArhepMA6qb9bBHa20oWpMKVCT2XsIXBYpwxyhRDd1FxitopbloAGAxKOymAZBI8kJzgCp5gldgVI6Wy6cxHmjU8MNHOBnvPRKucBqR5rjXs/icOcCT9kkowbHU3FHcbh4s0QeYP8AaUjSwwabnN7RzVu2m0ixI8vzUKoHSeZ/LRW/88GkyPrNNoQxDwDZvvK58xo016LmLojMJJggy7YEFoA7ku9il3Ucul0Vlkm0gSgntka2JnX3QvnCdlytSndepYcKbc2+gpJI+V1a5+Xkm2aSPcT7+ieHE3jD06QJDZc7v4rehn1VO6QSCjVa3hYAdGmehL3fhlXj0WUv4Nnxr42qfMZkMZGnzc5kX5xNvNYeo8uJJupV3Fzs3NceRqqK62LOXJjWGwNQh0MJDmWIFjcaHn06q++GKvynuFVrhTqUyx2ZhuQDAA5nT0Vhwz/T9z6DX1atOlVfelSc9ocZ0kHxSeQ0VC3CPoVCKjQH0nTEggm0CQZIIIPZK+rGjHZsvgpjaWYtOdxBlwEBjjltqSbbkDstXWl07W5ysj/pkweJs/w39QthiWAGy7PxoJxcn5Nkk6SXgXDT2I0IRaVIk+K3VRpgnQhM0TeXQepKpKkCCsLh2gEDe8TrHMBFbhyb7LH/ABHxg0K9F4gwXnU7Q3KeQifVcwPxW6oMrmnLUc4Ag3aSwAgX5kQpRy+S0kk6NhmYHBjntDnWa3MJJ1gCdUd+Hi+q+D8c4Y+hiHCXEg5g+C07OBPJ1wdbFfcfhWrUrYKg5zvmPdTDnugb8+ZAtKaGVSFVttNBcoQwOqYrUIuo5ei6YS1sSUd0Cjqhmnumcu/slsQSAcrZIBgExJ5TFu8JuSFcWj0ArlPK4S0hw5ggj1Fl8/8AiH4ixkOomg2lmsPE4uI6OgCFV/BPxU3CVC2q15pvgEzMQbkD1uOW6kvykp8V0BxVbPqXyOa8aanSrBwBBBBEgi4g3sdwoPcuqMhXFAntGq5Uv2CFXxVJpDXPY1x0DnAE9gdVJ7lm9g+CLiOyhUq8tF55PJBqNKSVG2SqYkIP7QCfxSz6JK78khSa+g8g765H0k36oLap5qbawAiBPPVCNSTcfgjbF0SxeJOaiHEZQKkEwAD4IubTE+pTTgCNRffVD4zVIwppEjKQHgf1ST5WA9F87fi5JkR91yYvyVylH7L5cdJNn0CpQA3leptB0BWGqvcaLcnz850E1CC4EGfqIiAYgXlTdx6r8xrW1HCmW7kTMSdtFf1kS40Y91Zx1vfe6i6Ym4BmNbxqmMIwEwRMyB3IOX3juoVa002t/lc4/wDfH/5Xm8mxuKoASmMBm+Y3L9U2nml3Jvg4PzmQJufQAk+0lZmXZf0OLPIyH963Mc1MsEO3d4ozB3Ikq5x2AFWi57KjqlKhmmbva2TqNS0bG8W2MIXwBimMxBBcYc7KGzDXkvg5rGYBJA3hdfTq0cW+myzX1X0Y0EOkGekXVVFU7G5PsP8A6bMOeqdRAA9/7L6Ng8PScCXuuLQTAXzn/TOuA97LxFu8i/sVvnxzi6thpp/sM4txWy+o4JjW2Y0gi0XOvNxhTpUvlg/KpkaeKoG28zZZ/wDaXj6XHsrJ+LNTIYLYbBkzfcgbBVbitUThiyW3yv8A4fM/i+gHVXEnR1QQPMqmwVHMWNBOUGSZiAS0GTBgQNdpVt8YGHmHQS53XUws7iavy6AEnM7MTFiGtLRHqT6BcrZWemxv4o+IyK0UQ3ILgGXcoJJibAepVv8AC/8AqG5jflVKbdg28NgbARrFh1Mr52+oSQTrH2kKAKWOuhPUlys/RFLi9CpMVBZwaLi5cJEdNp5gqw+WABvIsvjWBxuai0BwDjlcTvLS7fzV7w74rfhw1r3S0DQy6+YmRfUyqLN8SOlNdn0eq0NEudAFySqofEGH+ZkBJEfXtMmevK6wHGPjF+INgco/h0CVw3EzN2WjbkEnrSXRpzjJ2jU/HfDn1H0qmHvkpuNQ52jwagDeddAdVj8Dwikanzqoc/DtHivkANibmJMnRAx3GqjcV8xj9WCJvaIiDaBeAUpWx1T5BaXksDszWmBcWvAEibx0CDak+RJs+u8H4nh67cuGzFrALEEEAz5azbaUL4h+c2i40KZfU0AiYneN4WA+AMc3D4tvi+smmZOuYA2/6w0Duei+n4uqZgZgSJ10Fttdwu2OXQijyXwfGeJHFVQ75rszmWLXNALeUy0EDzWv+B+OiqxtB1nsbaTIcByPTl0UviXhTfmOr1CRSyS8C5qPGjQNi7TNsAd7qj4P8XPY4fONNwAhoyNGRuga3K0QwciTz3JMYKccmxXxR9MyNH1EdhKXlo1M+SDhqzXgO1BE8tU38xgH+3bq4z7R9l1O/Jm1XQjia40A/BLkWlWgrU//AI9ojN19SovxQyQ2mAB1P2TafyS34KqDsFNlERMFMNxwn/a9SV6gXPcGwBLgN+aD4pXYUndFNxrFt/axh9Q6nDf+abD0DvZYfingrOAa6N5Bv6+aua2Ma7FuykZm1IDsoJLWnYnQEzpsufG8txBJA0AMb2gn7rxIS953ZFcL8MqqHFy0CXPET4bW0iMwOwHolxXplpJnWRYW0lLVMbFgNQJ7goTK15XXyvs5boPwHIKtM1G5myQ4B2WxYR9W0az0VQSrClVa3K1wJYCcwBgmRBv2/FDw+T5dfNGeGhnfOC4jyB9VzxHl0kJI2Hqljg4GCDr7IKb4diMj2vuMpzAt1nbXrCYmajhtB9Kq0MdTa9zWuY6poLNJIixdBEDum6uKc+s14cHn5pqOcdP6hHeR2HRUOC4necrGFtw4NMZjuWiw7iFc4/GNxFOo5mVrmBs6gPuJg7kw4RGndPKXt12Uj3s0PwhwyhTfT/elr6jHmqCMzWEOeaYE6Zm3325rbf8AD6TXOBqOi0OLbTvvr5bhfLvgSjWxWKIbmecviDTchsNuDNtFva3CMSXwadTMSXAHXYEx7IfjzpNt7LTV1x6HK1IAkNJMaGCPuvNeReHRzg/rRKYPDYoPcDTqFt7uP8vU7aeysHYmtkEh2SdjItY2v1uup5ZNfAIxij558S44UnOe3NmIcGkRZxOpnTe4WO4qcjdAS4QST4rnM7TWTv16rVf6hgsdmyjUgjvf129Vgq1QOvBze0LmkTnLbQKV1eheWSIltwg5hl6wPSfvKaxDiWTMwY63Q+CYfxUxIBeYvtdoBJ5X9kZ9OHFgMjNHoVJt8tHSl7NjGD4e4iSYYRttAuZ5q1HCXUWudUOkNO8EibnSQDcypNn9jmL5S4RqINlY/CEYqhVqV3uyUQJDdXvfJMegvvp1Qyc1XE2PhvkfPvlPq4g/LY5xJzZWiTGp8oRuJUn0wQ9jgHTEtgTqb85V/wAT+J6EmmMNkH0mImOsySQJVTg+LVYfTYX1aLtaL/Fa0EHYz2sqRRJsj8OPZ82kS7xZ220y+Mb7z4fVfRfiHi5o4wlpa4gll5IMBoIkHWRE8wsqeDzTpvbQ+SHmG1C+QQSAS4fUI1zRsu8doPBAqCDmkHmLXBFj5J03yHWoj3xPx8Yii1oYRLwDOgsfusNjabfmQLtkT6SVqDlbRqF/8VhPPUO/PzWUruvPOxjkqqVrfwRyH1r4U4c84SjlBNranQkck9WwzgbgjuIQvgni1B2Dph1eowtJaWh0AXkakagjzT9WqDRqVhle1lRzSGkF2Vps6JkyLpnkS7Kxja0V9SjuT+CXLwTAuR1CV4VxsV6NR9d1OhlcWGCdT9OUXNgRfmqX4UwRfjagbiAW5cxL7F+UloHORBMBTebdDcEkaltM8yg4nG/JY+pMZW27yBZXp4B/NUvuMv8AdZb4/oijhwwOkuM+TdPdUyOag2xYuDlpmH4OSHPqHkRPcT94V/8AETG1MP8AMdBIMBx5aR9lT8Lo/u9QM519la455bRj+EE6wbEXXnX7rR0xVxaZkmBr7CA7TvJaL+pQGNEJvE4okARGpFue/wBkvTeCfaB0C66o4exdxnN5oRNlNztUNRC2cVlhqGZoHUSBvP4Qq2E/hHwyZuTBHYWRs0eweKZBmIBkxyvYehCcw2NdTAABmcxvY2htuYl3qgVvF5uPu4Qp1iBVEXAc0d8sT72Qu0PTTtF58H8SfSrPLHZS4EAj+oZY9Y9Fr+G8VeGOc+rBzxDiSRNy71gySsVw3DRnqSMjiMp3IzGYO0SPVWWHqCCS7qSb6m88+ybHBuDlHyWU0mkzRN+Iy5vjdMDKBJ6TY25DVJcE48GNexxOW8Cb3Owmw7KnrxMBwgbgWvdAqROYdirRxy0B5EP/ABfSzUmxOXT1J9brF1sHlbMzeIj9dFr+P1j+zUx1B8pdKzeIfDT/AFD7OaUskqJT/wAmVjhC7C9U28/uugbIRJMscLWgsP62RqVW4Hr5qvpHTbX8E/gaD6hJb+uSVJdlOT6NDSxQ+XU5NDGN8iSfstFwlxpcPBYGs/aXue85b5WHKCOQt6lYKq4tApg9T3WywPEJ4YwPMw51OnzDWuPrcn0CrIWDMPjq1M4kl4kSJ/Q8lp+FUaAzVjAosMNDZl73WDWydP5nbALJZM2IeXWyhzvRth6wr52CaSaRcf3daY5td4X/AIe6jSY6k1aLmm91dr6tQtbTmKTnSSQ20taTAbI1j1KNRbTNAsrZ3N+ppkgCXEAtAHMHSLapv5LK1bK4D5bbAbQ0ZWjtqe56oWPLW0XMIBawENcNSIk94Np6eaNoNGf4nh6Lm+Fzm5ATDtD6381kqlSTETYx7SfZb3jLqZwTKlgHUqYBiYIAY4EDqIXz6rWtAGWI03N73uOy1yj/ALFlTpmj+D+JBlX5ZGZlTwkdwYI6g/edlZ4nFPoh7bOeGkNPUxBt006wshwvG/LqsqGTlP0zsbGOS0XEOLMqQ5tjF5BGmhmPL0U5Sal+yuKnGmzOVKxLNTOY730befJQo1iLtmYufMAT7eyK6uLf0i0aEgCPXdJCobxabEDlIMeoHosictOz7TgeIf8ApKOZ1Qy2mCS8kZnNEWi11iPjrFTUAkw0c5109oS+GxLnMbDnRAIEmxHtYo3Fq7KlPNH71oAMGZAvfyVZ5VKFUUjCt2VeKy1KIyEjI0TJgWE6aTMjndFdxh5Ia67HCARaSSAHQdN7dVTYh420+56+SPirTMwAJaCbbiOQ6dVGl1+xVJ3f6HKtYt8OoEQNdgPsFWFwknS66QB9O8TIgCdp/GFEUczajy5oyR4Zu7MY8PONU9yoSVXYuTdeKc4ZgTVqBo3nyMGPeEkVhKJ1NuyZ4bSL8zW/VEgc4u6OsSfIoFVhhpIgEW8lyi1pMOJHUCb9eiXtDdMssJTDYL7Q6e5gke6SpVodJvM+p/RXKzTF3B0WEGR3lQ+WdAJt9hJQS7Gcno1FLFA0mNaz6GONxIJlgmB2hcyO+XmdPK4Nzr9yFDhVJ7W5nCGmQDu4tyggWi2cWtvrEqzoSTmi3LKGz6BbDl9NUv7ZaePntiuB4fAu4gAm5ab7j2jfmmKeCYJOex6dOcpivjnSQCR0l3nqb90CjWcXWdB1sRz5356dV0RzSdfX98C+lFa/v8nONlgo0puJmSNRLtlknNzTH8IcfIELZfGgDqQcDo6D1JEjy+o+ixb5btq2PVTTclYuWlKhcnTzXApEWHc/gohEgOYUZhG9/SEzRpOBMEi0pXAm/urbD1hFhJ0HSdpTBFa7soJ359Vq+BZm4ANI8cucyWz4X3kcjqsTjnEmDqtpwzjoOBLiPHSAbAMAgRBPOZ8oKGSWhsStmDqvOYnebrScM4iKkmYrEXmIccse9lQYqrmOaAJ5bnWT1lEo0gRMCQ3S9z668kAJ0zZVcc7LLAGtYPG9xsDEkBouSEB+NfWGQuimAXVHECSIIgn7NGkqlp8UblNMeFjhBbE3781d4TBE08zSyo2IBE5gRpOx7FTK9iVXH5+HPY6xZUMdnFhaPus3hsO6pMdPXYeZV78TMNNjWNPheM7gALEGNfSyHwR5FMFo0fe2sXTt62KlcqKXDEMcMwBFtYIg7p+rw7KAXXpuJLADba4/LVT4phZLqlPMJklpGk65XDX0G6a4U4vw+SXWkbnL26GFLkux1DbiZ1/tsp4cC89FZOwjYLQTOcCSNAWAjzJCT+QflMd/UWnnqITKSEcGWFRhb4WuLSLtExIdeBzIM+oSlN/gq5jMwQZOoMfYrTUMOwNBOoETr0Nx+aq8dh2APMSRBtawIkd4spRyKqZeWJ9opQSGkfzC3q38loGMuTAOaxkSDFt+3qqKs2HHLcNuOxj+y8zGVA4NzGA7TzVk139Mh06+0Sx1MB7gb3GlrTdBqUyS4/q6ZxTAKp5F7hflPtzSxd9QSR6DPs2fD+KYfDOqNDCJM2gka9Z5JLjPBGVJrYZ8h0lwzAgzyiY7ErNurGSet+qPhsQZAYS0usbwL7du6dSde4z4t6LbH4Rn7LSylwewlrsw0nLbrB+6o8PSh8OFvZHxdKoB4mmOeo33SpqTA33QX0B9k8c394WtH8UAewRMUSBSAkEgk93PcL+TQu4OoDXpOMw0hzsusNOZ0dYBReP4n5uJe5t9A2OTQA31AB6ytHSo0u20WGFpv+S0Zs2WrUEGSJDaV4/6jfXVXXD6zy0icpBBj6m+pGYeqoeF4maWt2Pk84eL/wD2b7jmruk10EgQALzYntzPZJFpXZ0JWk0HeBUIDg2d9vRw/JL4bhbA7MXaGYue1zE+inQqtE6GeYCG94MAMbry/wApo55LS0M8UXtkuJ4EPaWsLg0HNcHaenfdUGL4a7QG1i7MRG8dtVoalam0DKRPf9BUONp1HAkPJB2Ii0pse9E80Ut1sq8Nw+o8Atb4Tv2TP/BXQ4kgZROmtiYHXZSwtdzGFm0z3R24zwkGTIiDpoeeqsoHNcV2K4PCuBltzFvdTqlwm0TyGvomOHYgMbfLJ1n+yap4qk6Z8v0QllcR4RjJdlDfkjU3kAiYB258ldtFImBfrt1su08M0yYsFKWbh2Vj+Py6ZQupeAzFiPxB+49E186G5ct7X8pXOIvEFrIImSR09tUxh2tLGuJgxB8rT3Teo6sRYly42K4oB0PywQPEP5o1ttZGfhGGDTdIi86jsRqO6Yx1MNY68yIsRN4SeBqhrS1wcHTPkR+vVJzbWhnjUZUxr5AMAyQOvOxS/CgcpAOhhSOIlpAae+vpEeqWwtU0ibHxN57z0Sxk3aHkopp/BZikd0hhgBUqMbcA27bpkY0kTl08klhJFQudF7XM/rkl3u2FtWqQZ9Iy5xMAQ4d2C3nb3Qm1QaIBjwmfMum/lKZc6dB6QEA0R/KDJ5myK62wNb0ixFTwiPw1Ot4+6VxTczSCi0XlgBHh7ka9zdTqVGkXMmZIj8UlD38FVUoTpI/t5qFLDy8EneZ901Wpjt2Staef3T7ok6TtnqmcA2kAkyd7zKeweMYW3yTrdpv5zZV4fGoHupsfzaE6VIm3sSzJurg3saHPY5omASIkxm0N9Lynq2GwolprOLwYzhstPvooVcSaZAL212TcZp02g6dx6p2iSPYZ4IkOMxoPsRulalMBxuASD2lWNfiFAiaVJ1NwiYuD3jkqjEPkyY8jP91KMWpF5yi4/ZPBgnNGuXKPM/lPqvV3RVk3Iyk94BKNw9+UPdyyj1Ij2BRTQDiTIM33la6ezKNx12I/MuTcSTIBjefvHotBgnNfl/ehxgSDIcCBcf36baKidTvGW/on6WBLIcfCYmc2k6JqTBByTLio9k2aTF51Nhz5Qn+HsafEwW3GhJIMHn/hUuExUXe5vefJOYbHtk/LqNnlJ9rKOSMuonZCce2MB7RMNAJm0kcr69/RJVqIdq4T3IhCqYhwMwN9TzSbeIuLhNug0KzjK7TBzj0xgYAzrPUfmiDhAAlxknQQvHxNkh08pIn+yRr1XAnxRa1z9tEIuctJgkoR20P08AzKCXXP0/mV3D8LgmXactbpDD+K5df+i3sU+3EA7VIHI8lpuadWGEYSV0HOBEgskO8x+KXxNAl/7wgA2s+/PZMUMbYgtdyvB/ugUsQ2YaGM30vr6I47ekt+TT4r9CGN4cAbEHe7xPuR9kBuCcbZJ7OCtarDObKHdTFutkI1ADFi6NLwqt5IqiXp4pO+gWH4ewmSHjoG+R3XqzaU2a/N/wAoEe6Y/ajIDYYQb/dSNckgFx8vzKnGOWTtjtYorQuyiCPCHef5So/ss63ud05WqgASak90i97Sdx1RcJR7oycXoM1sNiBfWUBobOkfZHDmjXN9vxQDimnQEbf4U4tt6KSSSV0dqubECUGiL6e65XPRQbVE7p6lRJuNkK/EHguAMfwg7xP9tua7RxzAIykdQ687xP5oeIohxJB1RGYBvhJcYJgga+Uqmq2QfPk2gjsRTP8AE4d2z9nITnsv4pgWsbnkpCjhz/E8W03n0goPEcMxpHyy4iLlwAvfQDZMo6Ec2ScGzYjopin+pSDmQAZF9hcjuuh7hzHdDibn5QxQxDAwtdTDjMh0kHlBg6Ql3Wn7KT2jWVAuMRNk1UJYXD0nO+kOn+kE/ZerYWo272PAnVzSPcqeCxlSkSabi07xdWjvifEubkLmkHWWNJPQ2uDyR2bVFGAi0muBBFjNivYmqXOLsoZJ+loIAtsJt2UaYdsHeUoMyLfCUXtBJqXOoEGdYknVHxvjeGATYCT0AnsqhgfuCB1RH14h0yQdJg/ili6TLtrQbiGE+UBBtqJJn0H4wmaXGZYGfKokga5SCfMEKur4o1LvfA2Gv4KNPLzvIiP1ZVxRaWyOSa5e3obfiQRZjZ/5j+aE2tEAgSDt+Mq1wnB6BYS7FCm4H6CySexzgFNY34dotjLiwS4WDmZR/wBzXv8Asmljs0ZtFQ7ic6goP7SDYzHf+ybOBcGgAtf0aZMdPDMJOuCCQ5sHrZSjFRekVnNtbZypB3APNebUIH1KDR0UhU0sLbJqXgnyfkJTq/1eiYykwDFzaUxhsa3LHy6bT/Nl8XkdlyrigQANf4rem36lNxitjpyYWk8gEEzyj3S2NdluI17zBH5pujUnxfNywDaOeoVTjKt5FwCRMjeE1WgOVHHVfFaL/f8AVuylSqkOMQu4fh76paKTCZ1OwveSYj+6Li+GVKBOcHLP1Nh25jeyWWNtCxy0wJrZj4j5nRBq1BsT3P6CDVrE6qdBjSPFUy8vCTPopenQ7y2HZjXN1J7/AOdkRtB7gXZHwdw0xPcCEpXxJB8L8w5xCMzi9SLPdPdFQQHlb+QDmmdDPKDKC5yPWxz3kZ3ExpEBDfVaT9JjqSmJ2DDl0VLi5Xqj27D7pzh/DHVBILQP6j+V0JUthSbdIrSu5kxjcC6mbwRzFwl2ETe/SUE0+gNNOmea6EQVz3UXGddVBGjJ0FcZJldNO9jy99l9WfwfDz/sUtR/7bfyVNxDh1EVXgUqYg2hjfyWUtWO8bujCOw7hqCO9kxgjUYZaNdyAfSVY8XotBENA8gqtjBBsEnJtBcVGVBa7XuOZ0k6z+vP0Sz3EaSF2Eao0RoimkK99AGuLiBqTa6safBahEl1IR/M4j8IVdCYFQkEEkjlKeLXgTYwMM9kk/LI5gtPoLH2Wm+HeJVvpNMmnzyw38ieqyLWiNAtP8NNBkRaBbZVxvlIPSL+tRwTgXVKTOpawD3GqzfFcHgB/tuqtdyiR6jRXWPqFrXZSW9jH2WNxjyXXJPe/JPmlXwZIC1uZ2VjhFwHO8PM3T7/AIXxEBwDCDpDo/8AIBdovIYIJFnaW/iKO/FPy/W7/uPRQ0hkr7KOvh3snMBYxYtPPke6EUetWcSJcT3JQ3uM6oJrsD8Hab439kdmIj9X9UoSiPecup1TWqAm0SqVpP6lDDjK9TqGQJMRz6IBeRMErWl0K232WdDiVVos4266eRCmeNViNQO7QfYgqqnT9blem63NmGMY8uMlzXGIs3Lp/wBISmVE2USg2Y6HbKLnfqy8/VcdogEiVyV3mneHtGZvdNCPJ0K3QkAmMk3H3iPdW2MP7t3YqjRy4+LoMJWgtXEOIhxkJctXXr2yilQ8nbJsokmPOdtFJ1CADBjrvc6eQ+6ix1vKPsmaTiWCTPjP/ijZkkz/2Q=="/>
          <p:cNvSpPr>
            <a:spLocks noGrp="1" noChangeAspect="1" noChangeArrowheads="1"/>
          </p:cNvSpPr>
          <p:nvPr>
            <p:ph type="title"/>
          </p:nvPr>
        </p:nvSpPr>
        <p:spPr bwMode="auto">
          <a:prstGeom prst="rect">
            <a:avLst/>
          </a:prstGeom>
          <a:noFill/>
        </p:spPr>
        <p:txBody>
          <a:bodyPr vert="horz" wrap="square" lIns="91440" tIns="45720" rIns="91440" bIns="45720" numCol="1" anchor="t" anchorCtr="0" compatLnSpc="1">
            <a:prstTxWarp prst="textNoShape">
              <a:avLst/>
            </a:prstTxWarp>
          </a:bodyPr>
          <a:lstStyle/>
          <a:p>
            <a:r>
              <a:rPr lang="en-US" dirty="0" smtClean="0"/>
              <a:t>The fine print……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blog.encyclopediavirginia.org/files/2011/05/StarvingTimeDead.jpg"/>
          <p:cNvPicPr>
            <a:picLocks noChangeAspect="1" noChangeArrowheads="1"/>
          </p:cNvPicPr>
          <p:nvPr/>
        </p:nvPicPr>
        <p:blipFill>
          <a:blip r:embed="rId2" cstate="print"/>
          <a:srcRect/>
          <a:stretch>
            <a:fillRect/>
          </a:stretch>
        </p:blipFill>
        <p:spPr bwMode="auto">
          <a:xfrm>
            <a:off x="0" y="609600"/>
            <a:ext cx="8915400" cy="6248400"/>
          </a:xfrm>
          <a:prstGeom prst="rect">
            <a:avLst/>
          </a:prstGeom>
          <a:noFill/>
        </p:spPr>
      </p:pic>
      <p:sp>
        <p:nvSpPr>
          <p:cNvPr id="3" name="TextBox 2"/>
          <p:cNvSpPr txBox="1"/>
          <p:nvPr/>
        </p:nvSpPr>
        <p:spPr>
          <a:xfrm>
            <a:off x="0" y="0"/>
            <a:ext cx="8763000" cy="461665"/>
          </a:xfrm>
          <a:prstGeom prst="rect">
            <a:avLst/>
          </a:prstGeom>
          <a:noFill/>
        </p:spPr>
        <p:txBody>
          <a:bodyPr wrap="square" rtlCol="0">
            <a:spAutoFit/>
          </a:bodyPr>
          <a:lstStyle/>
          <a:p>
            <a:r>
              <a:rPr lang="en-US" sz="2400" dirty="0" smtClean="0"/>
              <a:t>“The Starving Time”  Leads Some Colonists to Resort to Cannibalism!</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#5: Boat Captain</a:t>
            </a:r>
            <a:endParaRPr lang="en-US" dirty="0"/>
          </a:p>
        </p:txBody>
      </p:sp>
      <p:sp>
        <p:nvSpPr>
          <p:cNvPr id="3" name="Content Placeholder 2"/>
          <p:cNvSpPr>
            <a:spLocks noGrp="1"/>
          </p:cNvSpPr>
          <p:nvPr>
            <p:ph idx="1"/>
          </p:nvPr>
        </p:nvSpPr>
        <p:spPr/>
        <p:txBody>
          <a:bodyPr>
            <a:normAutofit/>
          </a:bodyPr>
          <a:lstStyle/>
          <a:p>
            <a:r>
              <a:rPr lang="en-US" sz="4000" dirty="0" smtClean="0"/>
              <a:t>Hey you-- swab the deck, say your prayers, climb the lines..we got cargo.   I'm fixin to make plenty o’ pounds in the new world… tobacco, molasses, rum…</a:t>
            </a:r>
            <a:r>
              <a:rPr lang="en-US" sz="4000" dirty="0" err="1" smtClean="0"/>
              <a:t>hummmm</a:t>
            </a:r>
            <a:r>
              <a:rPr lang="en-US" sz="4000" dirty="0" smtClean="0"/>
              <a:t> …where do I get a crew?</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2.gstatic.com/images?q=tbn:ANd9GcQheqUUkDGnljq5E-TBZM8pTWiqBr37Wxsl3KkI_Fe0wdSk418R:upload.wikimedia.org/wikipedia/commons/thumb/2/2c/ArthurPhilip.jpg/220px-ArthurPhilip.jpg"/>
          <p:cNvPicPr>
            <a:picLocks noChangeAspect="1" noChangeArrowheads="1"/>
          </p:cNvPicPr>
          <p:nvPr/>
        </p:nvPicPr>
        <p:blipFill>
          <a:blip r:embed="rId2" cstate="print"/>
          <a:srcRect/>
          <a:stretch>
            <a:fillRect/>
          </a:stretch>
        </p:blipFill>
        <p:spPr bwMode="auto">
          <a:xfrm>
            <a:off x="0" y="0"/>
            <a:ext cx="3657600" cy="2590800"/>
          </a:xfrm>
          <a:prstGeom prst="rect">
            <a:avLst/>
          </a:prstGeom>
          <a:noFill/>
        </p:spPr>
      </p:pic>
      <p:pic>
        <p:nvPicPr>
          <p:cNvPr id="31748" name="Picture 4" descr="http://t0.gstatic.com/images?q=tbn:ANd9GcSew3xym81ggNbY3xSuJ1mKd-hyEyVvF1QyMb5AE_UMze-pXnzwAg:abolition.e2bn.org/library/0711/0000/0040/1009505mid_360.jpg"/>
          <p:cNvPicPr>
            <a:picLocks noChangeAspect="1" noChangeArrowheads="1"/>
          </p:cNvPicPr>
          <p:nvPr/>
        </p:nvPicPr>
        <p:blipFill>
          <a:blip r:embed="rId3" cstate="print"/>
          <a:srcRect/>
          <a:stretch>
            <a:fillRect/>
          </a:stretch>
        </p:blipFill>
        <p:spPr bwMode="auto">
          <a:xfrm>
            <a:off x="0" y="2743200"/>
            <a:ext cx="3810000" cy="4114800"/>
          </a:xfrm>
          <a:prstGeom prst="rect">
            <a:avLst/>
          </a:prstGeom>
          <a:noFill/>
        </p:spPr>
      </p:pic>
      <p:pic>
        <p:nvPicPr>
          <p:cNvPr id="31750" name="Picture 6" descr="http://t3.gstatic.com/images?q=tbn:ANd9GcRtvxi9b9Jg7YdLG4C0cJByQjhfkRB7gJ_brvq9q6v9EKLv22hc:3.bp.blogspot.com/-JW81Ynqc_0s/TVNNJ4ylUgI/AAAAAAAACAA/nloiJUVqvwg/s320/Fleet%25252520of%25252520tobacco%25252520ships%25252520bound%25252520for%25252520Bideford.jpg"/>
          <p:cNvPicPr>
            <a:picLocks noChangeAspect="1" noChangeArrowheads="1"/>
          </p:cNvPicPr>
          <p:nvPr/>
        </p:nvPicPr>
        <p:blipFill>
          <a:blip r:embed="rId4" cstate="print"/>
          <a:srcRect/>
          <a:stretch>
            <a:fillRect/>
          </a:stretch>
        </p:blipFill>
        <p:spPr bwMode="auto">
          <a:xfrm>
            <a:off x="3962400" y="2514600"/>
            <a:ext cx="5181600" cy="4114800"/>
          </a:xfrm>
          <a:prstGeom prst="rect">
            <a:avLst/>
          </a:prstGeom>
          <a:noFill/>
        </p:spPr>
      </p:pic>
      <p:sp>
        <p:nvSpPr>
          <p:cNvPr id="6" name="TextBox 5"/>
          <p:cNvSpPr txBox="1"/>
          <p:nvPr/>
        </p:nvSpPr>
        <p:spPr>
          <a:xfrm>
            <a:off x="4038600" y="381000"/>
            <a:ext cx="4724400" cy="1569660"/>
          </a:xfrm>
          <a:prstGeom prst="rect">
            <a:avLst/>
          </a:prstGeom>
          <a:noFill/>
        </p:spPr>
        <p:txBody>
          <a:bodyPr wrap="square" rtlCol="0">
            <a:spAutoFit/>
          </a:bodyPr>
          <a:lstStyle/>
          <a:p>
            <a:pPr algn="ctr"/>
            <a:r>
              <a:rPr lang="en-US" sz="3200" dirty="0" smtClean="0"/>
              <a:t>Boat Captains transported anything…Tobacco, Cotton, Rum and sadly Slaves</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filebox.vt.edu/users/jabates1/digitaltimeline/Timeline/mercantilismmap.jpg"/>
          <p:cNvPicPr>
            <a:picLocks noChangeAspect="1" noChangeArrowheads="1"/>
          </p:cNvPicPr>
          <p:nvPr/>
        </p:nvPicPr>
        <p:blipFill>
          <a:blip r:embed="rId2" cstate="print"/>
          <a:srcRect/>
          <a:stretch>
            <a:fillRect/>
          </a:stretch>
        </p:blipFill>
        <p:spPr bwMode="auto">
          <a:xfrm>
            <a:off x="0" y="0"/>
            <a:ext cx="88392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#6: Merchant</a:t>
            </a:r>
            <a:endParaRPr lang="en-US" dirty="0"/>
          </a:p>
        </p:txBody>
      </p:sp>
      <p:sp>
        <p:nvSpPr>
          <p:cNvPr id="3" name="Content Placeholder 2"/>
          <p:cNvSpPr>
            <a:spLocks noGrp="1"/>
          </p:cNvSpPr>
          <p:nvPr>
            <p:ph idx="1"/>
          </p:nvPr>
        </p:nvSpPr>
        <p:spPr/>
        <p:txBody>
          <a:bodyPr>
            <a:normAutofit/>
          </a:bodyPr>
          <a:lstStyle/>
          <a:p>
            <a:r>
              <a:rPr lang="en-US" sz="4000" dirty="0" smtClean="0"/>
              <a:t>Buy, buy, buy…sell, sell, sell!  Those Colonists are gonna need supplies!  Those Europeans are gonna want stuff from America!  I bet we could even trade with the Indians!!</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t0.gstatic.com/images?q=tbn:ANd9GcTaUv1MaahSmgA0k5_X-UTg1waSmF-xI34dORzfWwbD6YY6qrd0NA:4.bp.blogspot.com/-Jwkty-LxP-Y/TiY1E_GEt_I/AAAAAAAACLc/XRcuk-yYcTQ/s640/wythe%2Bshop%2B2.jpg"/>
          <p:cNvPicPr>
            <a:picLocks noChangeAspect="1" noChangeArrowheads="1"/>
          </p:cNvPicPr>
          <p:nvPr/>
        </p:nvPicPr>
        <p:blipFill>
          <a:blip r:embed="rId2" cstate="print"/>
          <a:srcRect/>
          <a:stretch>
            <a:fillRect/>
          </a:stretch>
        </p:blipFill>
        <p:spPr bwMode="auto">
          <a:xfrm>
            <a:off x="4724400" y="533400"/>
            <a:ext cx="4191000" cy="6324600"/>
          </a:xfrm>
          <a:prstGeom prst="rect">
            <a:avLst/>
          </a:prstGeom>
          <a:noFill/>
        </p:spPr>
      </p:pic>
      <p:pic>
        <p:nvPicPr>
          <p:cNvPr id="40964" name="Picture 4" descr="http://t2.gstatic.com/images?q=tbn:ANd9GcTD905Xq622dD6EXXdM3MI4q27EuIvpbYJsQgDQ8H9T9Qso52OCLXeHzTb1:www.history.org/foundation/journal/winter12/images/liberty2.jpg"/>
          <p:cNvPicPr>
            <a:picLocks noChangeAspect="1" noChangeArrowheads="1"/>
          </p:cNvPicPr>
          <p:nvPr/>
        </p:nvPicPr>
        <p:blipFill>
          <a:blip r:embed="rId3" cstate="print"/>
          <a:srcRect/>
          <a:stretch>
            <a:fillRect/>
          </a:stretch>
        </p:blipFill>
        <p:spPr bwMode="auto">
          <a:xfrm>
            <a:off x="0" y="457200"/>
            <a:ext cx="4572000" cy="640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Story requirements</a:t>
            </a:r>
            <a:endParaRPr lang="en-US" dirty="0"/>
          </a:p>
        </p:txBody>
      </p:sp>
      <p:sp>
        <p:nvSpPr>
          <p:cNvPr id="3" name="Content Placeholder 2"/>
          <p:cNvSpPr>
            <a:spLocks noGrp="1"/>
          </p:cNvSpPr>
          <p:nvPr>
            <p:ph idx="1"/>
          </p:nvPr>
        </p:nvSpPr>
        <p:spPr/>
        <p:txBody>
          <a:bodyPr>
            <a:normAutofit fontScale="92500"/>
          </a:bodyPr>
          <a:lstStyle/>
          <a:p>
            <a:r>
              <a:rPr lang="en-US" sz="3600" dirty="0" smtClean="0"/>
              <a:t>If you work </a:t>
            </a:r>
            <a:r>
              <a:rPr lang="en-US" sz="3600" dirty="0" smtClean="0"/>
              <a:t>alone—At least 2 pages written or 1 page typed (single space, 12 font)</a:t>
            </a:r>
            <a:endParaRPr lang="en-US" sz="3600" dirty="0" smtClean="0"/>
          </a:p>
          <a:p>
            <a:r>
              <a:rPr lang="en-US" sz="3600" dirty="0" smtClean="0"/>
              <a:t>If you work with a </a:t>
            </a:r>
            <a:r>
              <a:rPr lang="en-US" sz="3600" dirty="0" smtClean="0"/>
              <a:t>partner—4 pages written or 2 pages typed (single space, 12 font) </a:t>
            </a:r>
            <a:endParaRPr lang="en-US" sz="3600" dirty="0" smtClean="0"/>
          </a:p>
          <a:p>
            <a:r>
              <a:rPr lang="en-US" sz="3600" dirty="0" smtClean="0"/>
              <a:t>The story can be historical fiction or allegorical.</a:t>
            </a:r>
          </a:p>
          <a:p>
            <a:r>
              <a:rPr lang="en-US" sz="3600" dirty="0" smtClean="0"/>
              <a:t>Due</a:t>
            </a:r>
            <a:r>
              <a:rPr lang="en-US" sz="3600" dirty="0"/>
              <a:t> </a:t>
            </a:r>
            <a:r>
              <a:rPr lang="en-US" sz="3600" dirty="0" smtClean="0"/>
              <a:t>Date:  TBA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#7: Dutch &amp; German</a:t>
            </a:r>
            <a:endParaRPr lang="en-US" dirty="0"/>
          </a:p>
        </p:txBody>
      </p:sp>
      <p:sp>
        <p:nvSpPr>
          <p:cNvPr id="3" name="Content Placeholder 2"/>
          <p:cNvSpPr>
            <a:spLocks noGrp="1"/>
          </p:cNvSpPr>
          <p:nvPr>
            <p:ph idx="1"/>
          </p:nvPr>
        </p:nvSpPr>
        <p:spPr/>
        <p:txBody>
          <a:bodyPr/>
          <a:lstStyle/>
          <a:p>
            <a:r>
              <a:rPr lang="en-US" dirty="0" smtClean="0"/>
              <a:t>I am educated</a:t>
            </a:r>
          </a:p>
          <a:p>
            <a:r>
              <a:rPr lang="en-US" dirty="0" smtClean="0"/>
              <a:t>I have some Marks</a:t>
            </a:r>
          </a:p>
          <a:p>
            <a:r>
              <a:rPr lang="en-US" dirty="0" smtClean="0"/>
              <a:t>I am an outstanding farmer</a:t>
            </a:r>
          </a:p>
          <a:p>
            <a:r>
              <a:rPr lang="en-US" dirty="0" smtClean="0"/>
              <a:t>We are running out of farm land in Germany</a:t>
            </a:r>
          </a:p>
          <a:p>
            <a:r>
              <a:rPr lang="en-US" dirty="0" smtClean="0"/>
              <a:t>We Dutch are the best merchants in the world</a:t>
            </a:r>
          </a:p>
          <a:p>
            <a:r>
              <a:rPr lang="en-US" dirty="0" smtClean="0"/>
              <a:t>America?  Humm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T-oKTqXxj9LstkDI238kBM0CL1bxTXq7kSZtmt_RYDe1D69oVR:www.nps.gov/nr/travel/kingston/buildings/nether.jpg"/>
          <p:cNvPicPr>
            <a:picLocks noChangeAspect="1" noChangeArrowheads="1"/>
          </p:cNvPicPr>
          <p:nvPr/>
        </p:nvPicPr>
        <p:blipFill>
          <a:blip r:embed="rId2" cstate="print"/>
          <a:srcRect/>
          <a:stretch>
            <a:fillRect/>
          </a:stretch>
        </p:blipFill>
        <p:spPr bwMode="auto">
          <a:xfrm>
            <a:off x="4419600" y="914400"/>
            <a:ext cx="4724400" cy="5943600"/>
          </a:xfrm>
          <a:prstGeom prst="rect">
            <a:avLst/>
          </a:prstGeom>
          <a:noFill/>
        </p:spPr>
      </p:pic>
      <p:pic>
        <p:nvPicPr>
          <p:cNvPr id="1028" name="Picture 4" descr="http://t3.gstatic.com/images?q=tbn:ANd9GcTR9OmnFCaF5-y7trKQtq4lZaUHVP4CVKz68pzMeNyx3u_UAIWjJg:library.thinkquest.org/20619/media/ger2.jpg"/>
          <p:cNvPicPr>
            <a:picLocks noChangeAspect="1" noChangeArrowheads="1"/>
          </p:cNvPicPr>
          <p:nvPr/>
        </p:nvPicPr>
        <p:blipFill>
          <a:blip r:embed="rId3" cstate="print"/>
          <a:srcRect/>
          <a:stretch>
            <a:fillRect/>
          </a:stretch>
        </p:blipFill>
        <p:spPr bwMode="auto">
          <a:xfrm>
            <a:off x="304800" y="1066800"/>
            <a:ext cx="4038600" cy="5791200"/>
          </a:xfrm>
          <a:prstGeom prst="rect">
            <a:avLst/>
          </a:prstGeom>
          <a:noFill/>
        </p:spPr>
      </p:pic>
      <p:sp>
        <p:nvSpPr>
          <p:cNvPr id="4" name="TextBox 3"/>
          <p:cNvSpPr txBox="1"/>
          <p:nvPr/>
        </p:nvSpPr>
        <p:spPr>
          <a:xfrm>
            <a:off x="533400" y="0"/>
            <a:ext cx="8229600" cy="400110"/>
          </a:xfrm>
          <a:prstGeom prst="rect">
            <a:avLst/>
          </a:prstGeom>
          <a:noFill/>
        </p:spPr>
        <p:txBody>
          <a:bodyPr wrap="square" rtlCol="0">
            <a:spAutoFit/>
          </a:bodyPr>
          <a:lstStyle/>
          <a:p>
            <a:r>
              <a:rPr lang="en-US" sz="2000" b="1" dirty="0" smtClean="0"/>
              <a:t>THE DUTCH AND GERMANS WERE DRAWN TO THE MIDDLE COLONIES!</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#8: Frenchman</a:t>
            </a:r>
            <a:endParaRPr lang="en-US" dirty="0"/>
          </a:p>
        </p:txBody>
      </p:sp>
      <p:sp>
        <p:nvSpPr>
          <p:cNvPr id="3" name="Content Placeholder 2"/>
          <p:cNvSpPr>
            <a:spLocks noGrp="1"/>
          </p:cNvSpPr>
          <p:nvPr>
            <p:ph idx="1"/>
          </p:nvPr>
        </p:nvSpPr>
        <p:spPr/>
        <p:txBody>
          <a:bodyPr/>
          <a:lstStyle/>
          <a:p>
            <a:r>
              <a:rPr lang="en-US" dirty="0" smtClean="0"/>
              <a:t>I hate the British</a:t>
            </a:r>
          </a:p>
          <a:p>
            <a:r>
              <a:rPr lang="en-US" dirty="0" smtClean="0"/>
              <a:t>The Germans are a bore</a:t>
            </a:r>
          </a:p>
          <a:p>
            <a:r>
              <a:rPr lang="en-US" dirty="0" smtClean="0"/>
              <a:t>The Spanish…please so uncivilized</a:t>
            </a:r>
          </a:p>
          <a:p>
            <a:r>
              <a:rPr lang="en-US" dirty="0" smtClean="0"/>
              <a:t>Fur trading in the North you say?  A very lucrative trade….</a:t>
            </a:r>
          </a:p>
          <a:p>
            <a:r>
              <a:rPr lang="en-US" dirty="0" smtClean="0"/>
              <a:t>I could make a lot of francs!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0"/>
            <a:ext cx="8763000" cy="584775"/>
          </a:xfrm>
          <a:prstGeom prst="rect">
            <a:avLst/>
          </a:prstGeom>
          <a:noFill/>
        </p:spPr>
        <p:txBody>
          <a:bodyPr wrap="square" rtlCol="0">
            <a:spAutoFit/>
          </a:bodyPr>
          <a:lstStyle/>
          <a:p>
            <a:r>
              <a:rPr lang="en-US" sz="2800" b="1" dirty="0" smtClean="0"/>
              <a:t>NEW FRANCE</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SEkuhxC-PjlIwZZklJNTXZCJD5efQb2GvvBru6ks_IlO9B18CfrA:immigrationinamerica.org/uploads/posts/2011-08/1314217076_french-speaking-acadians.png"/>
          <p:cNvPicPr>
            <a:picLocks noChangeAspect="1" noChangeArrowheads="1"/>
          </p:cNvPicPr>
          <p:nvPr/>
        </p:nvPicPr>
        <p:blipFill>
          <a:blip r:embed="rId2" cstate="print"/>
          <a:srcRect/>
          <a:stretch>
            <a:fillRect/>
          </a:stretch>
        </p:blipFill>
        <p:spPr bwMode="auto">
          <a:xfrm>
            <a:off x="5257800" y="0"/>
            <a:ext cx="3409950" cy="2181226"/>
          </a:xfrm>
          <a:prstGeom prst="rect">
            <a:avLst/>
          </a:prstGeom>
          <a:noFill/>
        </p:spPr>
      </p:pic>
      <p:pic>
        <p:nvPicPr>
          <p:cNvPr id="1028" name="Picture 4" descr="http://www.google.com/url?source=imglanding&amp;ct=img&amp;q=http://en.academic.ru/pictures/enwiki/70/French_residency_by_country_of_nationality_1999.PNG&amp;sa=X&amp;ei=2roxUtruGci4qgHTz4HABg&amp;ved=0CAsQ8wc&amp;usg=AFQjCNF3NPFlCwisZ3_4mRzwWJT-QzO2ww"/>
          <p:cNvPicPr>
            <a:picLocks noChangeAspect="1" noChangeArrowheads="1"/>
          </p:cNvPicPr>
          <p:nvPr/>
        </p:nvPicPr>
        <p:blipFill>
          <a:blip r:embed="rId3" cstate="print"/>
          <a:srcRect/>
          <a:stretch>
            <a:fillRect/>
          </a:stretch>
        </p:blipFill>
        <p:spPr bwMode="auto">
          <a:xfrm>
            <a:off x="228600" y="2362200"/>
            <a:ext cx="8915400" cy="4495800"/>
          </a:xfrm>
          <a:prstGeom prst="rect">
            <a:avLst/>
          </a:prstGeom>
          <a:noFill/>
        </p:spPr>
      </p:pic>
      <p:pic>
        <p:nvPicPr>
          <p:cNvPr id="1030" name="Picture 6" descr="http://t2.gstatic.com/images?q=tbn:ANd9GcQAIKvMKg-gwLYLFIFBNPTruNnoU10l856ClsdxRqF5JgQA0g57:news.stanford.edu/news/2011/april/images/tuber_trade_news.jpg"/>
          <p:cNvPicPr>
            <a:picLocks noChangeAspect="1" noChangeArrowheads="1"/>
          </p:cNvPicPr>
          <p:nvPr/>
        </p:nvPicPr>
        <p:blipFill>
          <a:blip r:embed="rId4" cstate="print"/>
          <a:srcRect/>
          <a:stretch>
            <a:fillRect/>
          </a:stretch>
        </p:blipFill>
        <p:spPr bwMode="auto">
          <a:xfrm>
            <a:off x="228600" y="609600"/>
            <a:ext cx="3048000" cy="1790701"/>
          </a:xfrm>
          <a:prstGeom prst="rect">
            <a:avLst/>
          </a:prstGeom>
          <a:noFill/>
        </p:spPr>
      </p:pic>
      <p:sp>
        <p:nvSpPr>
          <p:cNvPr id="5" name="TextBox 4"/>
          <p:cNvSpPr txBox="1"/>
          <p:nvPr/>
        </p:nvSpPr>
        <p:spPr>
          <a:xfrm>
            <a:off x="304800" y="0"/>
            <a:ext cx="8382000" cy="584775"/>
          </a:xfrm>
          <a:prstGeom prst="rect">
            <a:avLst/>
          </a:prstGeom>
          <a:noFill/>
        </p:spPr>
        <p:txBody>
          <a:bodyPr wrap="square" rtlCol="0">
            <a:spAutoFit/>
          </a:bodyPr>
          <a:lstStyle/>
          <a:p>
            <a:r>
              <a:rPr lang="en-US" sz="3200" b="1" dirty="0" smtClean="0"/>
              <a:t>The French are Everywhere!</a:t>
            </a: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smtClean="0"/>
              <a:t>#9: Poor </a:t>
            </a:r>
            <a:r>
              <a:rPr lang="en-US" dirty="0" smtClean="0"/>
              <a:t>Englishman/Irish/Scotch-Irish</a:t>
            </a:r>
            <a:endParaRPr lang="en-US" dirty="0"/>
          </a:p>
        </p:txBody>
      </p:sp>
      <p:sp>
        <p:nvSpPr>
          <p:cNvPr id="3" name="Content Placeholder 2"/>
          <p:cNvSpPr>
            <a:spLocks noGrp="1"/>
          </p:cNvSpPr>
          <p:nvPr>
            <p:ph idx="1"/>
          </p:nvPr>
        </p:nvSpPr>
        <p:spPr/>
        <p:txBody>
          <a:bodyPr>
            <a:normAutofit/>
          </a:bodyPr>
          <a:lstStyle/>
          <a:p>
            <a:r>
              <a:rPr lang="en-US" sz="4000" dirty="0" smtClean="0"/>
              <a:t>Life in the city is unbearable…crime, disease, fire, raw sewage, alcoholism…dysfunction everywhere.  We have a bit of money—maybe we should take a leap of faith to America?</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TOZ_Fw9Cqcb81JznA6Z06_6hstFIwNWSOzacy9-kvJs9o08tZV"/>
          <p:cNvPicPr>
            <a:picLocks noChangeAspect="1" noChangeArrowheads="1"/>
          </p:cNvPicPr>
          <p:nvPr/>
        </p:nvPicPr>
        <p:blipFill>
          <a:blip r:embed="rId2" cstate="print"/>
          <a:srcRect/>
          <a:stretch>
            <a:fillRect/>
          </a:stretch>
        </p:blipFill>
        <p:spPr bwMode="auto">
          <a:xfrm>
            <a:off x="2819400" y="2743200"/>
            <a:ext cx="6324600" cy="4114800"/>
          </a:xfrm>
          <a:prstGeom prst="rect">
            <a:avLst/>
          </a:prstGeom>
          <a:noFill/>
        </p:spPr>
      </p:pic>
      <p:pic>
        <p:nvPicPr>
          <p:cNvPr id="1028" name="Picture 4" descr="http://t0.gstatic.com/images?q=tbn:ANd9GcSCnhfIhRAQ_tMNiZRHDAUouT_qmAZaGcD1mX3khAYQF_fQA4PU"/>
          <p:cNvPicPr>
            <a:picLocks noChangeAspect="1" noChangeArrowheads="1"/>
          </p:cNvPicPr>
          <p:nvPr/>
        </p:nvPicPr>
        <p:blipFill>
          <a:blip r:embed="rId3" cstate="print"/>
          <a:srcRect/>
          <a:stretch>
            <a:fillRect/>
          </a:stretch>
        </p:blipFill>
        <p:spPr bwMode="auto">
          <a:xfrm>
            <a:off x="0" y="1905000"/>
            <a:ext cx="2752725" cy="4953000"/>
          </a:xfrm>
          <a:prstGeom prst="rect">
            <a:avLst/>
          </a:prstGeom>
          <a:noFill/>
        </p:spPr>
      </p:pic>
      <p:pic>
        <p:nvPicPr>
          <p:cNvPr id="1030" name="Picture 6" descr="http://t2.gstatic.com/images?q=tbn:ANd9GcQ1rfwgqOYrLsyKTkp3YAX6uhDd_SNEXh8bliZAhWQrMu23rAcUPw"/>
          <p:cNvPicPr>
            <a:picLocks noChangeAspect="1" noChangeArrowheads="1"/>
          </p:cNvPicPr>
          <p:nvPr/>
        </p:nvPicPr>
        <p:blipFill>
          <a:blip r:embed="rId4" cstate="print"/>
          <a:srcRect/>
          <a:stretch>
            <a:fillRect/>
          </a:stretch>
        </p:blipFill>
        <p:spPr bwMode="auto">
          <a:xfrm>
            <a:off x="2819400" y="0"/>
            <a:ext cx="6324600" cy="2667000"/>
          </a:xfrm>
          <a:prstGeom prst="rect">
            <a:avLst/>
          </a:prstGeom>
          <a:noFill/>
        </p:spPr>
      </p:pic>
      <p:sp>
        <p:nvSpPr>
          <p:cNvPr id="5" name="TextBox 4"/>
          <p:cNvSpPr txBox="1"/>
          <p:nvPr/>
        </p:nvSpPr>
        <p:spPr>
          <a:xfrm>
            <a:off x="0" y="0"/>
            <a:ext cx="2743200" cy="1200329"/>
          </a:xfrm>
          <a:prstGeom prst="rect">
            <a:avLst/>
          </a:prstGeom>
          <a:noFill/>
        </p:spPr>
        <p:txBody>
          <a:bodyPr wrap="square" rtlCol="0">
            <a:spAutoFit/>
          </a:bodyPr>
          <a:lstStyle/>
          <a:p>
            <a:r>
              <a:rPr lang="en-US" sz="2400" dirty="0" smtClean="0"/>
              <a:t>Poor housing, orphans, fire.  “hey lets go to </a:t>
            </a:r>
            <a:r>
              <a:rPr lang="en-US" sz="2400" dirty="0" err="1" smtClean="0"/>
              <a:t>Merica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#10:  Pirate</a:t>
            </a:r>
            <a:endParaRPr lang="en-US" dirty="0"/>
          </a:p>
        </p:txBody>
      </p:sp>
      <p:sp>
        <p:nvSpPr>
          <p:cNvPr id="3" name="Content Placeholder 2"/>
          <p:cNvSpPr>
            <a:spLocks noGrp="1"/>
          </p:cNvSpPr>
          <p:nvPr>
            <p:ph idx="1"/>
          </p:nvPr>
        </p:nvSpPr>
        <p:spPr/>
        <p:txBody>
          <a:bodyPr>
            <a:normAutofit/>
          </a:bodyPr>
          <a:lstStyle/>
          <a:p>
            <a:r>
              <a:rPr lang="en-US" sz="4000" dirty="0" smtClean="0"/>
              <a:t>Capin Jack &amp; Capin Morgan say the bloody British Government gave him the O.K. to Pirate in the name of the King!  Imagine that,  Only rule is to attack the Spanish &amp; French.  Well, maybe crime does pay!</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3.gstatic.com/images?q=tbn:ANd9GcQKT6hY7l6MQaS-SQRaAjcMIiLSElt9BAfAh_34lbS1xnHXczzqVg:www.seanpaune.com/wp-content/uploads/2013/08/johnny-depp-as-Captain-Jack-Sparrow.jpg"/>
          <p:cNvPicPr>
            <a:picLocks noChangeAspect="1" noChangeArrowheads="1"/>
          </p:cNvPicPr>
          <p:nvPr/>
        </p:nvPicPr>
        <p:blipFill>
          <a:blip r:embed="rId2" cstate="print"/>
          <a:srcRect/>
          <a:stretch>
            <a:fillRect/>
          </a:stretch>
        </p:blipFill>
        <p:spPr bwMode="auto">
          <a:xfrm>
            <a:off x="4953000" y="3886200"/>
            <a:ext cx="3810000" cy="2971800"/>
          </a:xfrm>
          <a:prstGeom prst="rect">
            <a:avLst/>
          </a:prstGeom>
          <a:noFill/>
        </p:spPr>
      </p:pic>
      <p:pic>
        <p:nvPicPr>
          <p:cNvPr id="36868" name="Picture 4" descr="http://t0.gstatic.com/images?q=tbn:ANd9GcSojynFPJKisM0f0g-Q5A2tSoAIPlErlBmFq2dZRCQyeU8jKQ0ivQ:eugenebbenton.files.wordpress.com/2013/06/depositphotos_3636074-old-pirate-ship.jpg"/>
          <p:cNvPicPr>
            <a:picLocks noChangeAspect="1" noChangeArrowheads="1"/>
          </p:cNvPicPr>
          <p:nvPr/>
        </p:nvPicPr>
        <p:blipFill>
          <a:blip r:embed="rId3" cstate="print"/>
          <a:srcRect/>
          <a:stretch>
            <a:fillRect/>
          </a:stretch>
        </p:blipFill>
        <p:spPr bwMode="auto">
          <a:xfrm>
            <a:off x="152400" y="3581400"/>
            <a:ext cx="4495800" cy="2895600"/>
          </a:xfrm>
          <a:prstGeom prst="rect">
            <a:avLst/>
          </a:prstGeom>
          <a:noFill/>
        </p:spPr>
      </p:pic>
      <p:pic>
        <p:nvPicPr>
          <p:cNvPr id="36870" name="Picture 6" descr="http://t3.gstatic.com/images?q=tbn:ANd9GcRQemWJWfrq3mVPwofk5J5jqsE8oR9TU_L2OaweA5qPAtgxlr7d:www.i-mockery.com/visionary/pics/famous-pirates-pic1.jpg"/>
          <p:cNvPicPr>
            <a:picLocks noChangeAspect="1" noChangeArrowheads="1"/>
          </p:cNvPicPr>
          <p:nvPr/>
        </p:nvPicPr>
        <p:blipFill>
          <a:blip r:embed="rId4" cstate="print"/>
          <a:srcRect/>
          <a:stretch>
            <a:fillRect/>
          </a:stretch>
        </p:blipFill>
        <p:spPr bwMode="auto">
          <a:xfrm>
            <a:off x="5029200" y="685800"/>
            <a:ext cx="3657600" cy="2667000"/>
          </a:xfrm>
          <a:prstGeom prst="rect">
            <a:avLst/>
          </a:prstGeom>
          <a:noFill/>
        </p:spPr>
      </p:pic>
      <p:pic>
        <p:nvPicPr>
          <p:cNvPr id="36872" name="Picture 8" descr="http://t2.gstatic.com/images?q=tbn:ANd9GcQVqeNLCj_aQHimEKE3aShuJu9dxSCplv6-Z-Y9lklB0YCkUzAy:www.thewayofthepirates.com/gallery/thumbs2/anne-bonny.gif"/>
          <p:cNvPicPr>
            <a:picLocks noChangeAspect="1" noChangeArrowheads="1"/>
          </p:cNvPicPr>
          <p:nvPr/>
        </p:nvPicPr>
        <p:blipFill>
          <a:blip r:embed="rId5" cstate="print"/>
          <a:srcRect/>
          <a:stretch>
            <a:fillRect/>
          </a:stretch>
        </p:blipFill>
        <p:spPr bwMode="auto">
          <a:xfrm>
            <a:off x="304800" y="685800"/>
            <a:ext cx="4419600" cy="2667000"/>
          </a:xfrm>
          <a:prstGeom prst="rect">
            <a:avLst/>
          </a:prstGeom>
          <a:noFill/>
        </p:spPr>
      </p:pic>
      <p:sp>
        <p:nvSpPr>
          <p:cNvPr id="6" name="TextBox 5"/>
          <p:cNvSpPr txBox="1"/>
          <p:nvPr/>
        </p:nvSpPr>
        <p:spPr>
          <a:xfrm>
            <a:off x="838200" y="228600"/>
            <a:ext cx="3352800" cy="461665"/>
          </a:xfrm>
          <a:prstGeom prst="rect">
            <a:avLst/>
          </a:prstGeom>
          <a:noFill/>
        </p:spPr>
        <p:txBody>
          <a:bodyPr wrap="square" rtlCol="0">
            <a:spAutoFit/>
          </a:bodyPr>
          <a:lstStyle/>
          <a:p>
            <a:r>
              <a:rPr lang="en-US" sz="2400" b="1" dirty="0" smtClean="0"/>
              <a:t>ANNE BONNY</a:t>
            </a:r>
            <a:endParaRPr lang="en-US" sz="2400" b="1" dirty="0"/>
          </a:p>
        </p:txBody>
      </p:sp>
      <p:sp>
        <p:nvSpPr>
          <p:cNvPr id="7" name="TextBox 6"/>
          <p:cNvSpPr txBox="1"/>
          <p:nvPr/>
        </p:nvSpPr>
        <p:spPr>
          <a:xfrm>
            <a:off x="5181600" y="228600"/>
            <a:ext cx="3505200" cy="461665"/>
          </a:xfrm>
          <a:prstGeom prst="rect">
            <a:avLst/>
          </a:prstGeom>
          <a:noFill/>
        </p:spPr>
        <p:txBody>
          <a:bodyPr wrap="square" rtlCol="0">
            <a:spAutoFit/>
          </a:bodyPr>
          <a:lstStyle/>
          <a:p>
            <a:r>
              <a:rPr lang="en-US" sz="2400" b="1" dirty="0" smtClean="0"/>
              <a:t>BLACK BEARD AND JACK</a:t>
            </a:r>
            <a:endParaRPr lang="en-US" sz="2400" b="1" dirty="0"/>
          </a:p>
        </p:txBody>
      </p:sp>
      <p:sp>
        <p:nvSpPr>
          <p:cNvPr id="8" name="TextBox 7"/>
          <p:cNvSpPr txBox="1"/>
          <p:nvPr/>
        </p:nvSpPr>
        <p:spPr>
          <a:xfrm>
            <a:off x="5257800" y="3429000"/>
            <a:ext cx="3429000" cy="523220"/>
          </a:xfrm>
          <a:prstGeom prst="rect">
            <a:avLst/>
          </a:prstGeom>
          <a:noFill/>
        </p:spPr>
        <p:txBody>
          <a:bodyPr wrap="square" rtlCol="0">
            <a:spAutoFit/>
          </a:bodyPr>
          <a:lstStyle/>
          <a:p>
            <a:r>
              <a:rPr lang="en-US" sz="2800" b="1" dirty="0" smtClean="0"/>
              <a:t>Jack, of Course</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11. AFRICAN</a:t>
            </a:r>
            <a:endParaRPr lang="en-US" dirty="0"/>
          </a:p>
        </p:txBody>
      </p:sp>
      <p:sp>
        <p:nvSpPr>
          <p:cNvPr id="3" name="Content Placeholder 2"/>
          <p:cNvSpPr>
            <a:spLocks noGrp="1"/>
          </p:cNvSpPr>
          <p:nvPr>
            <p:ph idx="1"/>
          </p:nvPr>
        </p:nvSpPr>
        <p:spPr/>
        <p:txBody>
          <a:bodyPr/>
          <a:lstStyle/>
          <a:p>
            <a:r>
              <a:rPr lang="en-US" dirty="0" smtClean="0"/>
              <a:t>America is Resource Rich &amp; Labor Poor which is a tremendous economic opportunity for English, Dutch and Spanish slave traders.  Obviously, Africans did not want to go.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#1:  Persecuted Christian</a:t>
            </a:r>
            <a:endParaRPr lang="en-US" dirty="0"/>
          </a:p>
        </p:txBody>
      </p:sp>
      <p:sp>
        <p:nvSpPr>
          <p:cNvPr id="3" name="Subtitle 2"/>
          <p:cNvSpPr>
            <a:spLocks noGrp="1"/>
          </p:cNvSpPr>
          <p:nvPr>
            <p:ph idx="1"/>
          </p:nvPr>
        </p:nvSpPr>
        <p:spPr/>
        <p:txBody>
          <a:bodyPr/>
          <a:lstStyle/>
          <a:p>
            <a:r>
              <a:rPr lang="en-US" dirty="0" smtClean="0"/>
              <a:t>Not free to worship in England!</a:t>
            </a:r>
          </a:p>
          <a:p>
            <a:r>
              <a:rPr lang="en-US" dirty="0" smtClean="0"/>
              <a:t>Either Convert, go to Jail, go meet your maker or go to America!</a:t>
            </a:r>
          </a:p>
          <a:p>
            <a:r>
              <a:rPr lang="en-US" dirty="0" smtClean="0"/>
              <a:t>Here comes the Puritans, watch out Witches!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3.gstatic.com/images?q=tbn:ANd9GcRF9-GjSX4ghYFCF7hVvyh38lKaBaMCjpkVHn3f8DqetvyUkN2D"/>
          <p:cNvPicPr>
            <a:picLocks noChangeAspect="1" noChangeArrowheads="1"/>
          </p:cNvPicPr>
          <p:nvPr/>
        </p:nvPicPr>
        <p:blipFill>
          <a:blip r:embed="rId2" cstate="print"/>
          <a:srcRect/>
          <a:stretch>
            <a:fillRect/>
          </a:stretch>
        </p:blipFill>
        <p:spPr bwMode="auto">
          <a:xfrm>
            <a:off x="4495800" y="0"/>
            <a:ext cx="4648200" cy="2886075"/>
          </a:xfrm>
          <a:prstGeom prst="rect">
            <a:avLst/>
          </a:prstGeom>
          <a:noFill/>
        </p:spPr>
      </p:pic>
      <p:pic>
        <p:nvPicPr>
          <p:cNvPr id="44036" name="Picture 4" descr="http://t1.gstatic.com/images?q=tbn:ANd9GcTpvNh4EP6YFx74YaCtHr1MFOTiMCZQI_zhO-UJsD3CEkmWTPNV"/>
          <p:cNvPicPr>
            <a:picLocks noChangeAspect="1" noChangeArrowheads="1"/>
          </p:cNvPicPr>
          <p:nvPr/>
        </p:nvPicPr>
        <p:blipFill>
          <a:blip r:embed="rId3" cstate="print"/>
          <a:srcRect/>
          <a:stretch>
            <a:fillRect/>
          </a:stretch>
        </p:blipFill>
        <p:spPr bwMode="auto">
          <a:xfrm>
            <a:off x="0" y="0"/>
            <a:ext cx="4495800" cy="4191000"/>
          </a:xfrm>
          <a:prstGeom prst="rect">
            <a:avLst/>
          </a:prstGeom>
          <a:noFill/>
        </p:spPr>
      </p:pic>
      <p:pic>
        <p:nvPicPr>
          <p:cNvPr id="44038" name="Picture 6" descr="http://t0.gstatic.com/images?q=tbn:ANd9GcR-rVUO7o5Qpz95BJFI542Q4g2p8tWeiMrAO06VeDF_8SVX9GcXUw"/>
          <p:cNvPicPr>
            <a:picLocks noChangeAspect="1" noChangeArrowheads="1"/>
          </p:cNvPicPr>
          <p:nvPr/>
        </p:nvPicPr>
        <p:blipFill>
          <a:blip r:embed="rId4" cstate="print"/>
          <a:srcRect/>
          <a:stretch>
            <a:fillRect/>
          </a:stretch>
        </p:blipFill>
        <p:spPr bwMode="auto">
          <a:xfrm>
            <a:off x="4495800" y="2895600"/>
            <a:ext cx="4648200" cy="3962400"/>
          </a:xfrm>
          <a:prstGeom prst="rect">
            <a:avLst/>
          </a:prstGeom>
          <a:noFill/>
        </p:spPr>
      </p:pic>
      <p:sp>
        <p:nvSpPr>
          <p:cNvPr id="5" name="TextBox 4"/>
          <p:cNvSpPr txBox="1"/>
          <p:nvPr/>
        </p:nvSpPr>
        <p:spPr>
          <a:xfrm>
            <a:off x="0" y="4572000"/>
            <a:ext cx="4267200" cy="1077218"/>
          </a:xfrm>
          <a:prstGeom prst="rect">
            <a:avLst/>
          </a:prstGeom>
          <a:noFill/>
        </p:spPr>
        <p:txBody>
          <a:bodyPr wrap="square" rtlCol="0">
            <a:spAutoFit/>
          </a:bodyPr>
          <a:lstStyle/>
          <a:p>
            <a:r>
              <a:rPr lang="en-US" sz="3200" b="1" dirty="0" smtClean="0"/>
              <a:t>The Crime of Slavery is shared by all Americans</a:t>
            </a:r>
            <a:endParaRPr lang="en-US" sz="3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#12:  North American Indian</a:t>
            </a:r>
            <a:endParaRPr lang="en-US" dirty="0"/>
          </a:p>
        </p:txBody>
      </p:sp>
      <p:sp>
        <p:nvSpPr>
          <p:cNvPr id="3" name="Content Placeholder 2"/>
          <p:cNvSpPr>
            <a:spLocks noGrp="1"/>
          </p:cNvSpPr>
          <p:nvPr>
            <p:ph idx="1"/>
          </p:nvPr>
        </p:nvSpPr>
        <p:spPr/>
        <p:txBody>
          <a:bodyPr/>
          <a:lstStyle/>
          <a:p>
            <a:r>
              <a:rPr lang="en-US" dirty="0" smtClean="0"/>
              <a:t>More “weaker ones” are coming our way.</a:t>
            </a:r>
          </a:p>
          <a:p>
            <a:r>
              <a:rPr lang="en-US" dirty="0" smtClean="0"/>
              <a:t>What is an Englishman without an Indian holding his hand?</a:t>
            </a:r>
          </a:p>
          <a:p>
            <a:r>
              <a:rPr lang="en-US" dirty="0" smtClean="0"/>
              <a:t>The trade goods are excellent!</a:t>
            </a:r>
          </a:p>
          <a:p>
            <a:r>
              <a:rPr lang="en-US" dirty="0" smtClean="0"/>
              <a:t>Should we give up more land?</a:t>
            </a:r>
          </a:p>
          <a:p>
            <a:r>
              <a:rPr lang="en-US" dirty="0" smtClean="0"/>
              <a:t>We treat with them and they promise us the sun and moon</a:t>
            </a:r>
          </a:p>
          <a:p>
            <a:r>
              <a:rPr lang="en-US" dirty="0" smtClean="0"/>
              <a:t>Can we trust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0.gstatic.com/images?q=tbn:ANd9GcQpps3uEBhBiycSVMKA6cO09nzGE1RFwjPyxjEm02snjI9Jfvgt"/>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pic>
        <p:nvPicPr>
          <p:cNvPr id="1030" name="Picture 6" descr="http://t1.gstatic.com/images?q=tbn:ANd9GcQRFuhZ5y3QPUekkKxJK261jTb2TC-Wd5z-2qVXLBbkaYAn7BfMxQ"/>
          <p:cNvPicPr>
            <a:picLocks noChangeAspect="1" noChangeArrowheads="1"/>
          </p:cNvPicPr>
          <p:nvPr/>
        </p:nvPicPr>
        <p:blipFill>
          <a:blip r:embed="rId3" cstate="print"/>
          <a:srcRect/>
          <a:stretch>
            <a:fillRect/>
          </a:stretch>
        </p:blipFill>
        <p:spPr bwMode="auto">
          <a:xfrm>
            <a:off x="4648200" y="1295400"/>
            <a:ext cx="4191000" cy="5029200"/>
          </a:xfrm>
          <a:prstGeom prst="rect">
            <a:avLst/>
          </a:prstGeom>
          <a:noFill/>
        </p:spPr>
      </p:pic>
      <p:sp>
        <p:nvSpPr>
          <p:cNvPr id="5" name="TextBox 4"/>
          <p:cNvSpPr txBox="1"/>
          <p:nvPr/>
        </p:nvSpPr>
        <p:spPr>
          <a:xfrm>
            <a:off x="228600" y="0"/>
            <a:ext cx="8458200" cy="954107"/>
          </a:xfrm>
          <a:prstGeom prst="rect">
            <a:avLst/>
          </a:prstGeom>
          <a:noFill/>
        </p:spPr>
        <p:txBody>
          <a:bodyPr wrap="square" rtlCol="0">
            <a:spAutoFit/>
          </a:bodyPr>
          <a:lstStyle/>
          <a:p>
            <a:r>
              <a:rPr lang="en-US" sz="2800" b="1" dirty="0" smtClean="0"/>
              <a:t>Many Tribes Freely Exchanged Culture with the Colonists.  Cultural Exchange is a 2 way  Street!</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3.gstatic.com/images?q=tbn:ANd9GcQJKVeWpLrVL65LBsh1HfWs4Ghn3kDkaNl8XAOB8bnVY-TBV9A5:www.endtimepilgrim.org/puritans.jpg"/>
          <p:cNvPicPr>
            <a:picLocks noChangeAspect="1" noChangeArrowheads="1"/>
          </p:cNvPicPr>
          <p:nvPr/>
        </p:nvPicPr>
        <p:blipFill>
          <a:blip r:embed="rId2" cstate="print"/>
          <a:srcRect/>
          <a:stretch>
            <a:fillRect/>
          </a:stretch>
        </p:blipFill>
        <p:spPr bwMode="auto">
          <a:xfrm>
            <a:off x="0" y="1295400"/>
            <a:ext cx="4572000" cy="5257800"/>
          </a:xfrm>
          <a:prstGeom prst="rect">
            <a:avLst/>
          </a:prstGeom>
          <a:noFill/>
        </p:spPr>
      </p:pic>
      <p:sp>
        <p:nvSpPr>
          <p:cNvPr id="5" name="TextBox 4"/>
          <p:cNvSpPr txBox="1"/>
          <p:nvPr/>
        </p:nvSpPr>
        <p:spPr>
          <a:xfrm>
            <a:off x="457200" y="0"/>
            <a:ext cx="7696200" cy="923330"/>
          </a:xfrm>
          <a:prstGeom prst="rect">
            <a:avLst/>
          </a:prstGeom>
          <a:noFill/>
        </p:spPr>
        <p:txBody>
          <a:bodyPr wrap="square" rtlCol="0">
            <a:spAutoFit/>
          </a:bodyPr>
          <a:lstStyle/>
          <a:p>
            <a:r>
              <a:rPr lang="en-US" sz="5400" dirty="0" smtClean="0"/>
              <a:t>PURITANS       &amp; PILGRIMS!</a:t>
            </a:r>
            <a:endParaRPr lang="en-US" sz="5400" dirty="0"/>
          </a:p>
        </p:txBody>
      </p:sp>
      <p:pic>
        <p:nvPicPr>
          <p:cNvPr id="16386" name="Picture 2" descr="http://t2.gstatic.com/images?q=tbn:ANd9GcTPqI2pAX-GBycqpmDWi8zK1WNTpJpux4og6IPaWvsByeJkC7HH:ed101.bu.edu/StudentDoc/Archives/ED101sp06/emilyo/SamosetBefriendsPs.jpg"/>
          <p:cNvPicPr>
            <a:picLocks noChangeAspect="1" noChangeArrowheads="1"/>
          </p:cNvPicPr>
          <p:nvPr/>
        </p:nvPicPr>
        <p:blipFill>
          <a:blip r:embed="rId3" cstate="print"/>
          <a:srcRect/>
          <a:stretch>
            <a:fillRect/>
          </a:stretch>
        </p:blipFill>
        <p:spPr bwMode="auto">
          <a:xfrm>
            <a:off x="4876800" y="990600"/>
            <a:ext cx="4267200" cy="5562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a:bodyPr>
          <a:lstStyle/>
          <a:p>
            <a:r>
              <a:rPr lang="en-US" dirty="0" smtClean="0"/>
              <a:t>#2 : English Prison Inmate</a:t>
            </a:r>
            <a:endParaRPr lang="en-US" dirty="0"/>
          </a:p>
        </p:txBody>
      </p:sp>
      <p:sp>
        <p:nvSpPr>
          <p:cNvPr id="3" name="Content Placeholder 2"/>
          <p:cNvSpPr>
            <a:spLocks noGrp="1"/>
          </p:cNvSpPr>
          <p:nvPr>
            <p:ph idx="1"/>
          </p:nvPr>
        </p:nvSpPr>
        <p:spPr/>
        <p:txBody>
          <a:bodyPr>
            <a:normAutofit/>
          </a:bodyPr>
          <a:lstStyle/>
          <a:p>
            <a:r>
              <a:rPr lang="en-US" sz="4400" dirty="0" smtClean="0"/>
              <a:t>Your Choice:  Go to America as an Indentured Servant, or remain in some of the most dangerous prisons in the world!</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RvGvSzzVR_J-tZritvlu87hB-D6UHG99CyO6CvGiVrbFo6Zng0Cg:affordablehousinginstitute.org/blogs/us/wp-content/uploads/debtors_prison_england_small.jpg"/>
          <p:cNvPicPr>
            <a:picLocks noChangeAspect="1" noChangeArrowheads="1"/>
          </p:cNvPicPr>
          <p:nvPr/>
        </p:nvPicPr>
        <p:blipFill>
          <a:blip r:embed="rId2" cstate="print"/>
          <a:srcRect/>
          <a:stretch>
            <a:fillRect/>
          </a:stretch>
        </p:blipFill>
        <p:spPr bwMode="auto">
          <a:xfrm>
            <a:off x="4572000" y="1219200"/>
            <a:ext cx="4572000" cy="5334000"/>
          </a:xfrm>
          <a:prstGeom prst="rect">
            <a:avLst/>
          </a:prstGeom>
          <a:noFill/>
        </p:spPr>
      </p:pic>
      <p:sp>
        <p:nvSpPr>
          <p:cNvPr id="3" name="TextBox 2"/>
          <p:cNvSpPr txBox="1"/>
          <p:nvPr/>
        </p:nvSpPr>
        <p:spPr>
          <a:xfrm>
            <a:off x="4495800" y="0"/>
            <a:ext cx="4648200" cy="584775"/>
          </a:xfrm>
          <a:prstGeom prst="rect">
            <a:avLst/>
          </a:prstGeom>
          <a:noFill/>
        </p:spPr>
        <p:txBody>
          <a:bodyPr wrap="square" rtlCol="0">
            <a:spAutoFit/>
          </a:bodyPr>
          <a:lstStyle/>
          <a:p>
            <a:r>
              <a:rPr lang="en-US" sz="3200" dirty="0" smtClean="0"/>
              <a:t>DEBTOR PRISON INMATES</a:t>
            </a:r>
            <a:endParaRPr lang="en-US" sz="3200" dirty="0"/>
          </a:p>
        </p:txBody>
      </p:sp>
      <p:pic>
        <p:nvPicPr>
          <p:cNvPr id="1028" name="Picture 4" descr="http://t0.gstatic.com/images?q=tbn:ANd9GcQhqjaLx8Y4Jrsf3MBCUwvQKxb-zmR5zQfCMBIQCVsuRA8aw0CK:www.history.org/foundation/journal/Summer11/images/prisons4.jpg"/>
          <p:cNvPicPr>
            <a:picLocks noChangeAspect="1" noChangeArrowheads="1"/>
          </p:cNvPicPr>
          <p:nvPr/>
        </p:nvPicPr>
        <p:blipFill>
          <a:blip r:embed="rId3" cstate="print"/>
          <a:srcRect/>
          <a:stretch>
            <a:fillRect/>
          </a:stretch>
        </p:blipFill>
        <p:spPr bwMode="auto">
          <a:xfrm>
            <a:off x="0" y="1219200"/>
            <a:ext cx="4419600" cy="5334000"/>
          </a:xfrm>
          <a:prstGeom prst="rect">
            <a:avLst/>
          </a:prstGeom>
          <a:noFill/>
        </p:spPr>
      </p:pic>
      <p:sp>
        <p:nvSpPr>
          <p:cNvPr id="5" name="TextBox 4"/>
          <p:cNvSpPr txBox="1"/>
          <p:nvPr/>
        </p:nvSpPr>
        <p:spPr>
          <a:xfrm>
            <a:off x="0" y="228600"/>
            <a:ext cx="4267200" cy="1077218"/>
          </a:xfrm>
          <a:prstGeom prst="rect">
            <a:avLst/>
          </a:prstGeom>
          <a:noFill/>
        </p:spPr>
        <p:txBody>
          <a:bodyPr wrap="square" rtlCol="0">
            <a:spAutoFit/>
          </a:bodyPr>
          <a:lstStyle/>
          <a:p>
            <a:r>
              <a:rPr lang="en-US" sz="3200" dirty="0" smtClean="0"/>
              <a:t>ENGLAND WAS FAMOUS FOR CRUEL PRISONS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pspire.me/wp-content/uploads/Term-Info-Final.jpg"/>
          <p:cNvPicPr>
            <a:picLocks noChangeAspect="1" noChangeArrowheads="1"/>
          </p:cNvPicPr>
          <p:nvPr/>
        </p:nvPicPr>
        <p:blipFill>
          <a:blip r:embed="rId2" cstate="print"/>
          <a:srcRect/>
          <a:stretch>
            <a:fillRect/>
          </a:stretch>
        </p:blipFill>
        <p:spPr bwMode="auto">
          <a:xfrm>
            <a:off x="0" y="533400"/>
            <a:ext cx="9144000" cy="6324600"/>
          </a:xfrm>
          <a:prstGeom prst="rect">
            <a:avLst/>
          </a:prstGeom>
          <a:noFill/>
        </p:spPr>
      </p:pic>
      <p:sp>
        <p:nvSpPr>
          <p:cNvPr id="3" name="TextBox 2"/>
          <p:cNvSpPr txBox="1"/>
          <p:nvPr/>
        </p:nvSpPr>
        <p:spPr>
          <a:xfrm>
            <a:off x="457200" y="0"/>
            <a:ext cx="8077200" cy="523220"/>
          </a:xfrm>
          <a:prstGeom prst="rect">
            <a:avLst/>
          </a:prstGeom>
          <a:noFill/>
        </p:spPr>
        <p:txBody>
          <a:bodyPr wrap="square" rtlCol="0">
            <a:spAutoFit/>
          </a:bodyPr>
          <a:lstStyle/>
          <a:p>
            <a:pPr algn="ctr"/>
            <a:r>
              <a:rPr lang="en-US" sz="2800" b="1" dirty="0" smtClean="0"/>
              <a:t>A SAD HISTORY:</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40000"/>
              <a:lumOff val="60000"/>
            </a:schemeClr>
          </a:solidFill>
        </p:spPr>
        <p:txBody>
          <a:bodyPr>
            <a:normAutofit fontScale="90000"/>
          </a:bodyPr>
          <a:lstStyle/>
          <a:p>
            <a:r>
              <a:rPr lang="en-US" dirty="0" smtClean="0"/>
              <a:t>#3: I want to go, but I cant afford it</a:t>
            </a:r>
            <a:br>
              <a:rPr lang="en-US" dirty="0" smtClean="0"/>
            </a:br>
            <a:r>
              <a:rPr lang="en-US" dirty="0" smtClean="0">
                <a:sym typeface="Wingdings" pitchFamily="2" charset="2"/>
              </a:rPr>
              <a:t></a:t>
            </a:r>
            <a:endParaRPr lang="en-US" dirty="0"/>
          </a:p>
        </p:txBody>
      </p:sp>
      <p:sp>
        <p:nvSpPr>
          <p:cNvPr id="5" name="Content Placeholder 4"/>
          <p:cNvSpPr>
            <a:spLocks noGrp="1"/>
          </p:cNvSpPr>
          <p:nvPr>
            <p:ph idx="1"/>
          </p:nvPr>
        </p:nvSpPr>
        <p:spPr/>
        <p:txBody>
          <a:bodyPr>
            <a:noAutofit/>
          </a:bodyPr>
          <a:lstStyle/>
          <a:p>
            <a:r>
              <a:rPr lang="en-US" sz="4400" dirty="0" smtClean="0"/>
              <a:t>Hey, its your lucky day!  If you sign on the dotted line I will give you a free trip to America!!*</a:t>
            </a:r>
          </a:p>
          <a:p>
            <a:pPr>
              <a:buNone/>
            </a:pPr>
            <a:endParaRPr lang="en-US" sz="4400" dirty="0"/>
          </a:p>
          <a:p>
            <a:r>
              <a:rPr lang="en-US" sz="3600" dirty="0" smtClean="0"/>
              <a:t>Sign here______________ (an XXX is ok)</a:t>
            </a:r>
          </a:p>
          <a:p>
            <a:r>
              <a:rPr lang="en-US" sz="800" dirty="0" smtClean="0"/>
              <a:t>*In exchange for 7 years hard labor.  At the end of the defined period of indenture, if the servant  performs duties, as defined by master, the servant will receive payment insofar as applicable to conditions defined in the Indenture contract that you signed when you were 3 sheets to the wind.  Sorry.  Well not really.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t1.gstatic.com/images?q=tbn:ANd9GcQqKUt0R3K9iPvRVuIizqfAKkMnLJk1yZ8Eg8XgrJVk8D0wMCR1ww:aventalearning.com/content168staging/2008AmHistA/unit1/images/HIS02-69.20087.jpg"/>
          <p:cNvPicPr>
            <a:picLocks noChangeAspect="1" noChangeArrowheads="1"/>
          </p:cNvPicPr>
          <p:nvPr/>
        </p:nvPicPr>
        <p:blipFill>
          <a:blip r:embed="rId2" cstate="print"/>
          <a:srcRect/>
          <a:stretch>
            <a:fillRect/>
          </a:stretch>
        </p:blipFill>
        <p:spPr bwMode="auto">
          <a:xfrm>
            <a:off x="4419600" y="1295400"/>
            <a:ext cx="4724400" cy="5562600"/>
          </a:xfrm>
          <a:prstGeom prst="rect">
            <a:avLst/>
          </a:prstGeom>
          <a:noFill/>
        </p:spPr>
      </p:pic>
      <p:pic>
        <p:nvPicPr>
          <p:cNvPr id="12290" name="Picture 2" descr="http://t1.gstatic.com/images?q=tbn:ANd9GcRSl3sDog13UoErFyKi23Cxlbju_pygcosexaVGpoQJhCCBTm4aOg:www.saveyourheritage.com/images/IndenturedServantAd.jpg"/>
          <p:cNvPicPr>
            <a:picLocks noChangeAspect="1" noChangeArrowheads="1"/>
          </p:cNvPicPr>
          <p:nvPr/>
        </p:nvPicPr>
        <p:blipFill>
          <a:blip r:embed="rId3" cstate="print"/>
          <a:srcRect/>
          <a:stretch>
            <a:fillRect/>
          </a:stretch>
        </p:blipFill>
        <p:spPr bwMode="auto">
          <a:xfrm>
            <a:off x="0" y="1219200"/>
            <a:ext cx="4343400" cy="5638800"/>
          </a:xfrm>
          <a:prstGeom prst="rect">
            <a:avLst/>
          </a:prstGeom>
          <a:noFill/>
        </p:spPr>
      </p:pic>
      <p:sp>
        <p:nvSpPr>
          <p:cNvPr id="4" name="TextBox 3"/>
          <p:cNvSpPr txBox="1"/>
          <p:nvPr/>
        </p:nvSpPr>
        <p:spPr>
          <a:xfrm>
            <a:off x="381000" y="304800"/>
            <a:ext cx="8458200" cy="954107"/>
          </a:xfrm>
          <a:prstGeom prst="rect">
            <a:avLst/>
          </a:prstGeom>
          <a:noFill/>
        </p:spPr>
        <p:txBody>
          <a:bodyPr wrap="square" rtlCol="0">
            <a:spAutoFit/>
          </a:bodyPr>
          <a:lstStyle/>
          <a:p>
            <a:pPr algn="ctr"/>
            <a:r>
              <a:rPr lang="en-US" sz="2800" b="1" dirty="0" smtClean="0"/>
              <a:t>Indentured Servants—5-7 years of hard labor &amp; the promise of a new life!</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2426</TotalTime>
  <Words>904</Words>
  <Application>Microsoft Office PowerPoint</Application>
  <PresentationFormat>On-screen Show (4:3)</PresentationFormat>
  <Paragraphs>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Colonial Story!</vt:lpstr>
      <vt:lpstr>Story requirements</vt:lpstr>
      <vt:lpstr>#1:  Persecuted Christian</vt:lpstr>
      <vt:lpstr>PowerPoint Presentation</vt:lpstr>
      <vt:lpstr>#2 : English Prison Inmate</vt:lpstr>
      <vt:lpstr>PowerPoint Presentation</vt:lpstr>
      <vt:lpstr>PowerPoint Presentation</vt:lpstr>
      <vt:lpstr>#3: I want to go, but I cant afford it </vt:lpstr>
      <vt:lpstr>PowerPoint Presentation</vt:lpstr>
      <vt:lpstr>*The Fine Print….</vt:lpstr>
      <vt:lpstr>#4: NOBLE</vt:lpstr>
      <vt:lpstr>PowerPoint Presentation</vt:lpstr>
      <vt:lpstr>The fine print……</vt:lpstr>
      <vt:lpstr>PowerPoint Presentation</vt:lpstr>
      <vt:lpstr>#5: Boat Captain</vt:lpstr>
      <vt:lpstr>PowerPoint Presentation</vt:lpstr>
      <vt:lpstr>PowerPoint Presentation</vt:lpstr>
      <vt:lpstr>#6: Merchant</vt:lpstr>
      <vt:lpstr>PowerPoint Presentation</vt:lpstr>
      <vt:lpstr>#7: Dutch &amp; German</vt:lpstr>
      <vt:lpstr>PowerPoint Presentation</vt:lpstr>
      <vt:lpstr>#8: Frenchman</vt:lpstr>
      <vt:lpstr>PowerPoint Presentation</vt:lpstr>
      <vt:lpstr>PowerPoint Presentation</vt:lpstr>
      <vt:lpstr>#9: Poor Englishman/Irish/Scotch-Irish</vt:lpstr>
      <vt:lpstr>PowerPoint Presentation</vt:lpstr>
      <vt:lpstr>#10:  Pirate</vt:lpstr>
      <vt:lpstr>PowerPoint Presentation</vt:lpstr>
      <vt:lpstr>11. AFRICAN</vt:lpstr>
      <vt:lpstr>PowerPoint Presentation</vt:lpstr>
      <vt:lpstr>#12:  North American Indian</vt:lpstr>
      <vt:lpstr>PowerPoint Presentation</vt:lpstr>
    </vt:vector>
  </TitlesOfParts>
  <Company>Missoula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Persecuted Christian</dc:title>
  <dc:creator>Joe Fischer</dc:creator>
  <cp:lastModifiedBy>Information Systems Center</cp:lastModifiedBy>
  <cp:revision>43</cp:revision>
  <dcterms:created xsi:type="dcterms:W3CDTF">2012-09-13T23:14:56Z</dcterms:created>
  <dcterms:modified xsi:type="dcterms:W3CDTF">2015-08-28T14:30:16Z</dcterms:modified>
</cp:coreProperties>
</file>